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6" roundtripDataSignature="AMtx7miy5LRB7lvTH1SxoGLrBiTpKkgbT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customschemas.google.com/relationships/presentationmetadata" Target="metadata"/><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I read this book over winter break and I thought it was an insightful read into how physics, and more generally, science interacted with greater society in the 1900s.</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11 out of top 25 are US schools</a:t>
            </a:r>
            <a:endParaRPr/>
          </a:p>
          <a:p>
            <a:pPr indent="0" lvl="0" marL="0" rtl="0" algn="l">
              <a:spcBef>
                <a:spcPts val="0"/>
              </a:spcBef>
              <a:spcAft>
                <a:spcPts val="0"/>
              </a:spcAft>
              <a:buNone/>
            </a:pPr>
            <a:r>
              <a:rPr lang="en-US"/>
              <a:t>http://www.topuniversities.com/university-rankings/university-subject-rankings/2016/physics-astronomy</a:t>
            </a:r>
            <a:endParaRPr/>
          </a:p>
          <a:p>
            <a:pPr indent="0" lvl="0" marL="0" rtl="0" algn="l">
              <a:spcBef>
                <a:spcPts val="0"/>
              </a:spcBef>
              <a:spcAft>
                <a:spcPts val="0"/>
              </a:spcAft>
              <a:buNone/>
            </a:pPr>
            <a:r>
              <a:rPr lang="en-US"/>
              <a:t>2</a:t>
            </a:r>
            <a:r>
              <a:rPr baseline="30000" lang="en-US"/>
              <a:t>nd</a:t>
            </a:r>
            <a:r>
              <a:rPr lang="en-US"/>
              <a:t> in rankings is Europe collectively</a:t>
            </a:r>
            <a:endParaRPr/>
          </a:p>
        </p:txBody>
      </p:sp>
      <p:sp>
        <p:nvSpPr>
          <p:cNvPr id="176" name="Google Shape;17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How did that happen? What happened between 1890 and today that made American physics become so prestigious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Well, 2 world wars made it pretty hard for European scientists to feel safe in their own homes, let alone do research. Just from an economic standpoint, there was a lot of damage to infrastructure and natural resources that the US did not have – bc remember, most of the fighting didn’t happen on American soil.</a:t>
            </a:r>
            <a:endParaRPr/>
          </a:p>
        </p:txBody>
      </p:sp>
      <p:sp>
        <p:nvSpPr>
          <p:cNvPr id="183" name="Google Shape;18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But I don’t think that was the only major factor.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There was also a huge shift in the way the general population thought about science. Over the course of like 30 years it became politically, economically, and culturally embraced like never before.</a:t>
            </a:r>
            <a:endParaRPr/>
          </a:p>
        </p:txBody>
      </p:sp>
      <p:sp>
        <p:nvSpPr>
          <p:cNvPr id="201" name="Google Shape;20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the context of war, scientists had the chance to show how useful and beneficial research could be.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Having it directly support winning strategy made it obvious to the public that science can be practical. Remember that most citizens don’t ever see the inside of a lab or fully understand what scientists are doing, what they see is agriculture, business and cities holding up the foundation of society. </a:t>
            </a:r>
            <a:endParaRPr/>
          </a:p>
        </p:txBody>
      </p:sp>
      <p:sp>
        <p:nvSpPr>
          <p:cNvPr id="208" name="Google Shape;208;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Scientists had always believed that science was useful because it allowed new technology to be created and let people understand the world better. That was news to the government .. but they were  interested!!</a:t>
            </a:r>
            <a:endParaRPr/>
          </a:p>
        </p:txBody>
      </p:sp>
      <p:sp>
        <p:nvSpPr>
          <p:cNvPr id="216" name="Google Shape;21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Let’s take a look into a few reasons why.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most obvious one is that weapons are really helpful in wars, and science could make better weapons.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They made things like tanks, machine guns, and poison gas. The poison gas is especially remarkable because it directly comes from chemistry and chemical research, leading to …</a:t>
            </a:r>
            <a:endParaRPr/>
          </a:p>
        </p:txBody>
      </p:sp>
      <p:sp>
        <p:nvSpPr>
          <p:cNvPr id="226" name="Google Shape;22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Number two is that scientists turned out to be very good at leadership, something that isn’t taught much in your typical us history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George Ellery Hale was an astronomer who worked with a research council advised congress on developing submarine detection and chemical warfare technology.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Thomas Edison was also not just a lone scientist working on his lightbulb. He and about 20 other scientists worked with the navy to improve ship and again submarine detection technology.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Many of the physicists on these councils were paid on army commission, meaning that they were technically officers in the military. Very little divide between government and science at this time.</a:t>
            </a:r>
            <a:endParaRPr/>
          </a:p>
        </p:txBody>
      </p:sp>
      <p:sp>
        <p:nvSpPr>
          <p:cNvPr id="236" name="Google Shape;23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Marie curie went even farther as a leader because, completely stopping her research to go to france and help the red cross treat soldiers.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It’s estimated that she helped a million soldiers in the clinics she ran.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After the war she was super famous around the world, and her life story clearly demonstrated that science was a humanitarian resource, it could save many many lives.</a:t>
            </a:r>
            <a:endParaRPr/>
          </a:p>
        </p:txBody>
      </p:sp>
      <p:sp>
        <p:nvSpPr>
          <p:cNvPr id="245" name="Google Shape;245;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because scientists made weapons, led organizations and generally helped the war effort a lot, the government did a lot more to encourage science as an institution after the war (which has continued on till today)</a:t>
            </a:r>
            <a:endParaRPr/>
          </a:p>
        </p:txBody>
      </p:sp>
      <p:sp>
        <p:nvSpPr>
          <p:cNvPr id="253" name="Google Shape;253;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a result, we got the bureau of standards, office of weights and measures, and the census, all science- based organizations that explicitly used research to help the US decide how to make policies.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the private sector, we got general electric, which is now a fortune 500 company, meaning that it’s huge and profitable.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Also as a result of societal support of science is bell labs, which doesn’t exist any more but used to be a highly respected the research division of AT&amp;T. </a:t>
            </a:r>
            <a:r>
              <a:rPr lang="en-US" u="none"/>
              <a:t>They had 6 nobel prizes and made telecommunication into what it is today.</a:t>
            </a:r>
            <a:endParaRPr/>
          </a:p>
          <a:p>
            <a:pPr indent="0" lvl="0" marL="0" rtl="0" algn="l">
              <a:spcBef>
                <a:spcPts val="0"/>
              </a:spcBef>
              <a:spcAft>
                <a:spcPts val="0"/>
              </a:spcAft>
              <a:buNone/>
            </a:pPr>
            <a:r>
              <a:t/>
            </a:r>
            <a:endParaRPr u="none"/>
          </a:p>
          <a:p>
            <a:pPr indent="0" lvl="0" marL="0" rtl="0" algn="l">
              <a:spcBef>
                <a:spcPts val="0"/>
              </a:spcBef>
              <a:spcAft>
                <a:spcPts val="0"/>
              </a:spcAft>
              <a:buNone/>
            </a:pPr>
            <a:r>
              <a:rPr lang="en-US" u="none"/>
              <a:t>So. Huge departments of the government, huge companies in the economy, all bc of scientific research</a:t>
            </a:r>
            <a:endParaRPr u="none"/>
          </a:p>
          <a:p>
            <a:pPr indent="0" lvl="0" marL="0" rtl="0" algn="l">
              <a:spcBef>
                <a:spcPts val="0"/>
              </a:spcBef>
              <a:spcAft>
                <a:spcPts val="0"/>
              </a:spcAft>
              <a:buNone/>
            </a:pPr>
            <a:r>
              <a:t/>
            </a:r>
            <a:endParaRPr/>
          </a:p>
        </p:txBody>
      </p:sp>
      <p:sp>
        <p:nvSpPr>
          <p:cNvPr id="271" name="Google Shape;27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 especially liked the chapters covering the time period between 1900 and 1930 because it read like an underdog story, where the US was clearly the underdog. If you had asked any scientist in 1900 where the best place to be a physicist was, they would’ve said Germany. </a:t>
            </a:r>
            <a:endParaRPr/>
          </a:p>
        </p:txBody>
      </p:sp>
      <p:sp>
        <p:nvSpPr>
          <p:cNvPr id="93" name="Google Shape;9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ultimate turning point is probably 1931, when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When you do experiments and write reports on them as a scientist, you submit them to journals that only publish your experiment if it meets their high standards.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it gets in, then other scientists can use your work to further their work, and that’s essentially what a citation is. If a lot of people refer back to your paper with citations that means your work is important, so a national journal getting a lot of citations means that that nation is doing a lot of influential and impactful research.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the US has finally surpassed Germany in reputation. And from then on we’ve always had a better reputation as a whole than the rest of the world.</a:t>
            </a:r>
            <a:endParaRPr/>
          </a:p>
        </p:txBody>
      </p:sp>
      <p:sp>
        <p:nvSpPr>
          <p:cNvPr id="282" name="Google Shape;282;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 review, this is the general trend of popular opinion of physics/science in general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WWI, as we saw, was a great opportunity to show how science can help a lot of people and win the war.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There was definitely a decrease after that during the great depression because ppl wanted basic needs over fancy technology, but then during WWII science was again popular because of how useful it was.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you thought the WWI stuff was interesting I would definitely recommend reading about the manhattan project, which was the making of the atomic bomb.</a:t>
            </a:r>
            <a:endParaRPr/>
          </a:p>
        </p:txBody>
      </p:sp>
      <p:sp>
        <p:nvSpPr>
          <p:cNvPr id="292" name="Google Shape;292;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In fact, they would’ve said any place in Europe over the US. Most of the fundamental discoveries in the late 1800s, including Radio waves, x rays, the electron, and special relativity were all discovered by European physicists. Hertz, rontgen and Einstein in the green being german and Thompson in the blue being English. </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p:txBody>
      </p:sp>
      <p:sp>
        <p:nvSpPr>
          <p:cNvPr id="105" name="Google Shape;10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So what was the US doing during these decades? Well, in the 1860s we were still recovering from the civil war, which was the bloodiest conflict in American history. People were a lot more preoccupied with rebuilding towns and expanding agriculture and economy instead of doing theoretical physics. When the government granted each state a plot of land to build public colleges, it was mostly to produce engineers to do a lot of this rebuilding</a:t>
            </a:r>
            <a:endParaRPr/>
          </a:p>
        </p:txBody>
      </p:sp>
      <p:sp>
        <p:nvSpPr>
          <p:cNvPr id="124" name="Google Shape;12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In addition, the steam engine suddenly had a lot of potential for money making when the transcontinental railroad was completed in 1869.</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And in the 1870s, the telephone was patented, giving rise to huge telegraph companies.</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these 2 technologies were completely revamping the way people traveled and communicated. As a result, there was a lot more focus on applying scientific principles instead of discovering them.</a:t>
            </a:r>
            <a:endParaRPr/>
          </a:p>
        </p:txBody>
      </p:sp>
      <p:sp>
        <p:nvSpPr>
          <p:cNvPr id="133" name="Google Shape;13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The research scientists that were interested in coming up with new scientific principles were pretty mad about this. They looked at European countries making these historical breakthroughs in their field while the US wasn’t, and got really jealous.</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One of those scientists, Henry Rowland, he wrote this essay called a plea for pure science, where he literally calls mediocrity the curse of our country, saying that he’s ....</a:t>
            </a:r>
            <a:endParaRPr/>
          </a:p>
        </p:txBody>
      </p:sp>
      <p:sp>
        <p:nvSpPr>
          <p:cNvPr id="141" name="Google Shape;14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clearly, in the late 1800s / early 1900s, European science was considered more prestigious and influential than American science.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100 years later, it’s the complete opposite.</a:t>
            </a:r>
            <a:endParaRPr/>
          </a:p>
        </p:txBody>
      </p:sp>
      <p:sp>
        <p:nvSpPr>
          <p:cNvPr id="150" name="Google Shape;15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Currently, the US publishes the most research papers in the world every year.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graph is from 2014, and as you can see the US published the most papers.</a:t>
            </a:r>
            <a:endParaRPr/>
          </a:p>
        </p:txBody>
      </p:sp>
      <p:sp>
        <p:nvSpPr>
          <p:cNvPr id="160" name="Google Shape;16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Additionally, pretty much all of the rankings of top physics research universities put US universities at the top. Of the top 25 shown here, 11 are American.</a:t>
            </a:r>
            <a:endParaRPr/>
          </a:p>
        </p:txBody>
      </p:sp>
      <p:sp>
        <p:nvSpPr>
          <p:cNvPr id="169" name="Google Shape;16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 name="Shape 15"/>
        <p:cNvGrpSpPr/>
        <p:nvPr/>
      </p:nvGrpSpPr>
      <p:grpSpPr>
        <a:xfrm>
          <a:off x="0" y="0"/>
          <a:ext cx="0" cy="0"/>
          <a:chOff x="0" y="0"/>
          <a:chExt cx="0" cy="0"/>
        </a:xfrm>
      </p:grpSpPr>
      <p:sp>
        <p:nvSpPr>
          <p:cNvPr id="16" name="Google Shape;16;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1" name="Shape 21"/>
        <p:cNvGrpSpPr/>
        <p:nvPr/>
      </p:nvGrpSpPr>
      <p:grpSpPr>
        <a:xfrm>
          <a:off x="0" y="0"/>
          <a:ext cx="0" cy="0"/>
          <a:chOff x="0" y="0"/>
          <a:chExt cx="0" cy="0"/>
        </a:xfrm>
      </p:grpSpPr>
      <p:sp>
        <p:nvSpPr>
          <p:cNvPr id="22" name="Google Shape;22;p2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2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2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1"/>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3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6.jpg"/><Relationship Id="rId4" Type="http://schemas.openxmlformats.org/officeDocument/2006/relationships/image" Target="../media/image21.png"/><Relationship Id="rId5" Type="http://schemas.openxmlformats.org/officeDocument/2006/relationships/image" Target="../media/image20.gif"/><Relationship Id="rId6" Type="http://schemas.openxmlformats.org/officeDocument/2006/relationships/image" Target="../media/image3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4.jpg"/><Relationship Id="rId4" Type="http://schemas.openxmlformats.org/officeDocument/2006/relationships/image" Target="../media/image25.jpg"/><Relationship Id="rId5"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9.jpg"/><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4.jpg"/><Relationship Id="rId4" Type="http://schemas.openxmlformats.org/officeDocument/2006/relationships/image" Target="../media/image30.gif"/><Relationship Id="rId5" Type="http://schemas.openxmlformats.org/officeDocument/2006/relationships/image" Target="../media/image31.jpg"/><Relationship Id="rId6" Type="http://schemas.openxmlformats.org/officeDocument/2006/relationships/image" Target="../media/image33.jpg"/><Relationship Id="rId7"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gif"/><Relationship Id="rId4" Type="http://schemas.openxmlformats.org/officeDocument/2006/relationships/image" Target="../media/image2.gif"/><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en.wikipedia.org/wiki/Heinrich_Hertz" TargetMode="External"/><Relationship Id="rId4" Type="http://schemas.openxmlformats.org/officeDocument/2006/relationships/hyperlink" Target="https://en.wikipedia.org/wiki/Wilhelm_R%C3%B6ntgen" TargetMode="External"/><Relationship Id="rId5" Type="http://schemas.openxmlformats.org/officeDocument/2006/relationships/image" Target="../media/image36.png"/><Relationship Id="rId6" Type="http://schemas.openxmlformats.org/officeDocument/2006/relationships/image" Target="../media/image22.png"/><Relationship Id="rId7" Type="http://schemas.openxmlformats.org/officeDocument/2006/relationships/image" Target="../media/image5.png"/><Relationship Id="rId8"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11.jpg"/><Relationship Id="rId5"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15.jpg"/><Relationship Id="rId5"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descr="Image result for american century history of physics" id="89" name="Google Shape;89;p1"/>
          <p:cNvPicPr preferRelativeResize="0"/>
          <p:nvPr/>
        </p:nvPicPr>
        <p:blipFill rotWithShape="1">
          <a:blip r:embed="rId3">
            <a:alphaModFix/>
          </a:blip>
          <a:srcRect b="0" l="0" r="0" t="0"/>
          <a:stretch/>
        </p:blipFill>
        <p:spPr>
          <a:xfrm>
            <a:off x="3006676" y="365125"/>
            <a:ext cx="6178648" cy="617864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QS World University Rankings in Physics &amp; Astronomy</a:t>
            </a:r>
            <a:endParaRPr/>
          </a:p>
        </p:txBody>
      </p:sp>
      <p:sp>
        <p:nvSpPr>
          <p:cNvPr id="179" name="Google Shape;179;p10"/>
          <p:cNvSpPr txBox="1"/>
          <p:nvPr>
            <p:ph idx="1" type="body"/>
          </p:nvPr>
        </p:nvSpPr>
        <p:spPr>
          <a:xfrm>
            <a:off x="312225" y="1690700"/>
            <a:ext cx="11664300" cy="5000100"/>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rgbClr val="FF0000"/>
              </a:buClr>
              <a:buSzPts val="2800"/>
              <a:buFont typeface="Calibri"/>
              <a:buAutoNum type="arabicPeriod"/>
            </a:pPr>
            <a:r>
              <a:rPr b="1" lang="en-US">
                <a:solidFill>
                  <a:srgbClr val="FF0000"/>
                </a:solidFill>
              </a:rPr>
              <a:t>MIT</a:t>
            </a:r>
            <a:endParaRPr/>
          </a:p>
          <a:p>
            <a:pPr indent="-514350" lvl="0" marL="514350" rtl="0" algn="l">
              <a:lnSpc>
                <a:spcPct val="90000"/>
              </a:lnSpc>
              <a:spcBef>
                <a:spcPts val="1000"/>
              </a:spcBef>
              <a:spcAft>
                <a:spcPts val="0"/>
              </a:spcAft>
              <a:buClr>
                <a:srgbClr val="FF0000"/>
              </a:buClr>
              <a:buSzPts val="2800"/>
              <a:buFont typeface="Calibri"/>
              <a:buAutoNum type="arabicPeriod"/>
            </a:pPr>
            <a:r>
              <a:rPr b="1" lang="en-US">
                <a:solidFill>
                  <a:srgbClr val="FF0000"/>
                </a:solidFill>
              </a:rPr>
              <a:t>Harvard</a:t>
            </a:r>
            <a:endParaRPr/>
          </a:p>
          <a:p>
            <a:pPr indent="-514350" lvl="0" marL="514350" rtl="0" algn="l">
              <a:lnSpc>
                <a:spcPct val="90000"/>
              </a:lnSpc>
              <a:spcBef>
                <a:spcPts val="1000"/>
              </a:spcBef>
              <a:spcAft>
                <a:spcPts val="0"/>
              </a:spcAft>
              <a:buClr>
                <a:srgbClr val="FF0000"/>
              </a:buClr>
              <a:buSzPts val="2800"/>
              <a:buFont typeface="Calibri"/>
              <a:buAutoNum type="arabicPeriod"/>
            </a:pPr>
            <a:r>
              <a:rPr b="1" lang="en-US">
                <a:solidFill>
                  <a:srgbClr val="FF0000"/>
                </a:solidFill>
              </a:rPr>
              <a:t>Stanford</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U of Cambridge</a:t>
            </a:r>
            <a:endParaRPr/>
          </a:p>
          <a:p>
            <a:pPr indent="-514350" lvl="0" marL="514350" rtl="0" algn="l">
              <a:lnSpc>
                <a:spcPct val="90000"/>
              </a:lnSpc>
              <a:spcBef>
                <a:spcPts val="1000"/>
              </a:spcBef>
              <a:spcAft>
                <a:spcPts val="0"/>
              </a:spcAft>
              <a:buClr>
                <a:srgbClr val="FF0000"/>
              </a:buClr>
              <a:buSzPts val="2800"/>
              <a:buFont typeface="Calibri"/>
              <a:buAutoNum type="arabicPeriod"/>
            </a:pPr>
            <a:r>
              <a:rPr b="1" lang="en-US">
                <a:solidFill>
                  <a:srgbClr val="FF0000"/>
                </a:solidFill>
              </a:rPr>
              <a:t>UC Berkeley</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U of Oxford</a:t>
            </a:r>
            <a:endParaRPr/>
          </a:p>
          <a:p>
            <a:pPr indent="-514350" lvl="0" marL="514350" rtl="0" algn="l">
              <a:lnSpc>
                <a:spcPct val="90000"/>
              </a:lnSpc>
              <a:spcBef>
                <a:spcPts val="1000"/>
              </a:spcBef>
              <a:spcAft>
                <a:spcPts val="0"/>
              </a:spcAft>
              <a:buClr>
                <a:srgbClr val="FF0000"/>
              </a:buClr>
              <a:buSzPts val="2800"/>
              <a:buFont typeface="Calibri"/>
              <a:buAutoNum type="arabicPeriod"/>
            </a:pPr>
            <a:r>
              <a:rPr b="1" lang="en-US">
                <a:solidFill>
                  <a:srgbClr val="FF0000"/>
                </a:solidFill>
              </a:rPr>
              <a:t>Caltech</a:t>
            </a:r>
            <a:endParaRPr/>
          </a:p>
          <a:p>
            <a:pPr indent="-514350" lvl="0" marL="514350" rtl="0" algn="l">
              <a:lnSpc>
                <a:spcPct val="90000"/>
              </a:lnSpc>
              <a:spcBef>
                <a:spcPts val="1000"/>
              </a:spcBef>
              <a:spcAft>
                <a:spcPts val="0"/>
              </a:spcAft>
              <a:buClr>
                <a:srgbClr val="FF0000"/>
              </a:buClr>
              <a:buSzPts val="2800"/>
              <a:buFont typeface="Calibri"/>
              <a:buAutoNum type="arabicPeriod"/>
            </a:pPr>
            <a:r>
              <a:rPr b="1" lang="en-US">
                <a:solidFill>
                  <a:srgbClr val="FF0000"/>
                </a:solidFill>
              </a:rPr>
              <a:t>Princeton</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U of Tokyo</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Swiss Federal Institute of Tech</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Imperial College London</a:t>
            </a:r>
            <a:endParaRPr/>
          </a:p>
          <a:p>
            <a:pPr indent="-514350" lvl="0" marL="514350" rtl="0" algn="l">
              <a:lnSpc>
                <a:spcPct val="90000"/>
              </a:lnSpc>
              <a:spcBef>
                <a:spcPts val="1000"/>
              </a:spcBef>
              <a:spcAft>
                <a:spcPts val="0"/>
              </a:spcAft>
              <a:buClr>
                <a:srgbClr val="FF0000"/>
              </a:buClr>
              <a:buSzPts val="2800"/>
              <a:buFont typeface="Calibri"/>
              <a:buAutoNum type="arabicPeriod"/>
            </a:pPr>
            <a:r>
              <a:rPr b="1" lang="en-US">
                <a:solidFill>
                  <a:srgbClr val="FF0000"/>
                </a:solidFill>
              </a:rPr>
              <a:t>UChicago</a:t>
            </a:r>
            <a:endParaRPr b="1">
              <a:solidFill>
                <a:srgbClr val="FF0000"/>
              </a:solidFill>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LMU (Germany)</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EPFL (Switzerland)</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Techn. U of Munich</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NUS (Singapore)</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Kyoto U</a:t>
            </a:r>
            <a:endParaRPr/>
          </a:p>
          <a:p>
            <a:pPr indent="-514350" lvl="0" marL="514350" rtl="0" algn="l">
              <a:lnSpc>
                <a:spcPct val="90000"/>
              </a:lnSpc>
              <a:spcBef>
                <a:spcPts val="1000"/>
              </a:spcBef>
              <a:spcAft>
                <a:spcPts val="0"/>
              </a:spcAft>
              <a:buClr>
                <a:srgbClr val="FF0000"/>
              </a:buClr>
              <a:buSzPts val="2800"/>
              <a:buFont typeface="Calibri"/>
              <a:buAutoNum type="arabicPeriod"/>
            </a:pPr>
            <a:r>
              <a:rPr b="1" lang="en-US">
                <a:solidFill>
                  <a:srgbClr val="FF0000"/>
                </a:solidFill>
              </a:rPr>
              <a:t>Yale</a:t>
            </a:r>
            <a:endParaRPr/>
          </a:p>
          <a:p>
            <a:pPr indent="-514350" lvl="0" marL="514350" rtl="0" algn="l">
              <a:lnSpc>
                <a:spcPct val="90000"/>
              </a:lnSpc>
              <a:spcBef>
                <a:spcPts val="1000"/>
              </a:spcBef>
              <a:spcAft>
                <a:spcPts val="0"/>
              </a:spcAft>
              <a:buClr>
                <a:srgbClr val="FF0000"/>
              </a:buClr>
              <a:buSzPts val="2800"/>
              <a:buFont typeface="Calibri"/>
              <a:buAutoNum type="arabicPeriod"/>
            </a:pPr>
            <a:r>
              <a:rPr b="1" lang="en-US">
                <a:solidFill>
                  <a:srgbClr val="FF0000"/>
                </a:solidFill>
              </a:rPr>
              <a:t>Cornell</a:t>
            </a:r>
            <a:endParaRPr/>
          </a:p>
          <a:p>
            <a:pPr indent="-514350" lvl="0" marL="514350" rtl="0" algn="l">
              <a:lnSpc>
                <a:spcPct val="90000"/>
              </a:lnSpc>
              <a:spcBef>
                <a:spcPts val="1000"/>
              </a:spcBef>
              <a:spcAft>
                <a:spcPts val="0"/>
              </a:spcAft>
              <a:buClr>
                <a:srgbClr val="FF0000"/>
              </a:buClr>
              <a:buSzPts val="2800"/>
              <a:buFont typeface="Calibri"/>
              <a:buAutoNum type="arabicPeriod"/>
            </a:pPr>
            <a:r>
              <a:rPr b="1" lang="en-US">
                <a:solidFill>
                  <a:srgbClr val="FF0000"/>
                </a:solidFill>
              </a:rPr>
              <a:t>UC Santa Barbara</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KIT (Germany)</a:t>
            </a:r>
            <a:endParaRPr/>
          </a:p>
          <a:p>
            <a:pPr indent="-514350" lvl="0" marL="514350" rtl="0" algn="l">
              <a:lnSpc>
                <a:spcPct val="90000"/>
              </a:lnSpc>
              <a:spcBef>
                <a:spcPts val="1000"/>
              </a:spcBef>
              <a:spcAft>
                <a:spcPts val="0"/>
              </a:spcAft>
              <a:buClr>
                <a:srgbClr val="FF0000"/>
              </a:buClr>
              <a:buSzPts val="2800"/>
              <a:buFont typeface="Calibri"/>
              <a:buAutoNum type="arabicPeriod"/>
            </a:pPr>
            <a:r>
              <a:rPr b="1" lang="en-US">
                <a:solidFill>
                  <a:srgbClr val="FF0000"/>
                </a:solidFill>
              </a:rPr>
              <a:t>U of I (US)</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Tokyo IT</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Ecole Polytechnique</a:t>
            </a:r>
            <a:endParaRPr/>
          </a:p>
          <a:p>
            <a:pPr indent="-514350" lvl="0" marL="514350" rtl="0" algn="l">
              <a:lnSpc>
                <a:spcPct val="90000"/>
              </a:lnSpc>
              <a:spcBef>
                <a:spcPts val="1000"/>
              </a:spcBef>
              <a:spcAft>
                <a:spcPts val="0"/>
              </a:spcAft>
              <a:buClr>
                <a:schemeClr val="dk1"/>
              </a:buClr>
              <a:buSzPts val="2800"/>
              <a:buFont typeface="Calibri"/>
              <a:buAutoNum type="arabicPeriod"/>
            </a:pPr>
            <a:r>
              <a:rPr lang="en-US"/>
              <a:t>Moscow State U</a:t>
            </a:r>
            <a:br>
              <a:rPr lang="en-US"/>
            </a:b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grpSp>
        <p:nvGrpSpPr>
          <p:cNvPr id="185" name="Google Shape;185;p11"/>
          <p:cNvGrpSpPr/>
          <p:nvPr/>
        </p:nvGrpSpPr>
        <p:grpSpPr>
          <a:xfrm>
            <a:off x="529389" y="685639"/>
            <a:ext cx="11261556" cy="5875581"/>
            <a:chOff x="0" y="541260"/>
            <a:chExt cx="11261556" cy="5875581"/>
          </a:xfrm>
        </p:grpSpPr>
        <p:sp>
          <p:nvSpPr>
            <p:cNvPr id="186" name="Google Shape;186;p11"/>
            <p:cNvSpPr/>
            <p:nvPr/>
          </p:nvSpPr>
          <p:spPr>
            <a:xfrm>
              <a:off x="0" y="541260"/>
              <a:ext cx="11165305" cy="5875581"/>
            </a:xfrm>
            <a:custGeom>
              <a:rect b="b" l="l" r="r" t="t"/>
              <a:pathLst>
                <a:path extrusionOk="0" h="120000" w="120000">
                  <a:moveTo>
                    <a:pt x="0" y="120000"/>
                  </a:moveTo>
                  <a:quadBezTo>
                    <a:pt x="20000" y="40000"/>
                    <a:pt x="104213" y="15000"/>
                  </a:quadBezTo>
                  <a:lnTo>
                    <a:pt x="103324" y="0"/>
                  </a:lnTo>
                  <a:lnTo>
                    <a:pt x="120000" y="24000"/>
                  </a:lnTo>
                  <a:lnTo>
                    <a:pt x="106881" y="60000"/>
                  </a:lnTo>
                  <a:lnTo>
                    <a:pt x="105992" y="45000"/>
                  </a:lnTo>
                  <a:quadBezTo>
                    <a:pt x="30000" y="55000"/>
                    <a:pt x="0" y="120000"/>
                  </a:quadBezTo>
                  <a:close/>
                </a:path>
              </a:pathLst>
            </a:custGeom>
            <a:solidFill>
              <a:srgbClr val="CFD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a:off x="1019810" y="4991857"/>
              <a:ext cx="266940" cy="266940"/>
            </a:xfrm>
            <a:prstGeom prst="ellipse">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a:off x="1153289" y="4562374"/>
              <a:ext cx="2392198" cy="185446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txBox="1"/>
            <p:nvPr/>
          </p:nvSpPr>
          <p:spPr>
            <a:xfrm>
              <a:off x="1153289" y="4562374"/>
              <a:ext cx="2392198" cy="1854467"/>
            </a:xfrm>
            <a:prstGeom prst="rect">
              <a:avLst/>
            </a:prstGeom>
            <a:noFill/>
            <a:ln>
              <a:noFill/>
            </a:ln>
          </p:spPr>
          <p:txBody>
            <a:bodyPr anchorCtr="0" anchor="t" bIns="0" lIns="141425" spcFirstLastPara="1" rIns="0" wrap="square" tIns="0">
              <a:noAutofit/>
            </a:bodyPr>
            <a:lstStyle/>
            <a:p>
              <a:pPr indent="0" lvl="0" marL="0" marR="0" rtl="0" algn="l">
                <a:lnSpc>
                  <a:spcPct val="90000"/>
                </a:lnSpc>
                <a:spcBef>
                  <a:spcPts val="0"/>
                </a:spcBef>
                <a:spcAft>
                  <a:spcPts val="0"/>
                </a:spcAft>
                <a:buClr>
                  <a:schemeClr val="dk1"/>
                </a:buClr>
                <a:buSzPts val="2700"/>
                <a:buFont typeface="Calibri"/>
                <a:buNone/>
              </a:pPr>
              <a:r>
                <a:rPr lang="en-US" sz="2700">
                  <a:solidFill>
                    <a:schemeClr val="dk1"/>
                  </a:solidFill>
                  <a:latin typeface="Calibri"/>
                  <a:ea typeface="Calibri"/>
                  <a:cs typeface="Calibri"/>
                  <a:sym typeface="Calibri"/>
                </a:rPr>
                <a:t>1890s</a:t>
              </a:r>
              <a:endParaRPr/>
            </a:p>
            <a:p>
              <a:pPr indent="0" lvl="0" marL="0" marR="0" rtl="0" algn="l">
                <a:lnSpc>
                  <a:spcPct val="90000"/>
                </a:lnSpc>
                <a:spcBef>
                  <a:spcPts val="945"/>
                </a:spcBef>
                <a:spcAft>
                  <a:spcPts val="0"/>
                </a:spcAft>
                <a:buClr>
                  <a:schemeClr val="dk1"/>
                </a:buClr>
                <a:buSzPts val="2700"/>
                <a:buFont typeface="Calibri"/>
                <a:buNone/>
              </a:pPr>
              <a:r>
                <a:rPr lang="en-US" sz="2700">
                  <a:solidFill>
                    <a:schemeClr val="dk1"/>
                  </a:solidFill>
                  <a:latin typeface="Calibri"/>
                  <a:ea typeface="Calibri"/>
                  <a:cs typeface="Calibri"/>
                  <a:sym typeface="Calibri"/>
                </a:rPr>
                <a:t>Europeans do the best physics on Earth </a:t>
              </a:r>
              <a:endParaRPr/>
            </a:p>
          </p:txBody>
        </p:sp>
        <p:sp>
          <p:nvSpPr>
            <p:cNvPr id="190" name="Google Shape;190;p11"/>
            <p:cNvSpPr/>
            <p:nvPr/>
          </p:nvSpPr>
          <p:spPr>
            <a:xfrm>
              <a:off x="4157471" y="2549491"/>
              <a:ext cx="482546" cy="482546"/>
            </a:xfrm>
            <a:prstGeom prst="ellipse">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4398744" y="2790764"/>
              <a:ext cx="2464067" cy="349076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txBox="1"/>
            <p:nvPr/>
          </p:nvSpPr>
          <p:spPr>
            <a:xfrm>
              <a:off x="4398744" y="2790764"/>
              <a:ext cx="2464067" cy="3490762"/>
            </a:xfrm>
            <a:prstGeom prst="rect">
              <a:avLst/>
            </a:prstGeom>
            <a:noFill/>
            <a:ln>
              <a:noFill/>
            </a:ln>
          </p:spPr>
          <p:txBody>
            <a:bodyPr anchorCtr="0" anchor="t" bIns="0" lIns="255675" spcFirstLastPara="1" rIns="0" wrap="square" tIns="0">
              <a:noAutofit/>
            </a:bodyPr>
            <a:lstStyle/>
            <a:p>
              <a:pPr indent="0" lvl="0" marL="0" marR="0" rtl="0" algn="l">
                <a:lnSpc>
                  <a:spcPct val="90000"/>
                </a:lnSpc>
                <a:spcBef>
                  <a:spcPts val="0"/>
                </a:spcBef>
                <a:spcAft>
                  <a:spcPts val="0"/>
                </a:spcAft>
                <a:buClr>
                  <a:schemeClr val="dk1"/>
                </a:buClr>
                <a:buSzPts val="2700"/>
                <a:buFont typeface="Calibri"/>
                <a:buNone/>
              </a:pPr>
              <a:r>
                <a:rPr lang="en-US" sz="2700">
                  <a:solidFill>
                    <a:schemeClr val="dk1"/>
                  </a:solidFill>
                  <a:latin typeface="Calibri"/>
                  <a:ea typeface="Calibri"/>
                  <a:cs typeface="Calibri"/>
                  <a:sym typeface="Calibri"/>
                </a:rPr>
                <a:t>???</a:t>
              </a:r>
              <a:endParaRPr/>
            </a:p>
          </p:txBody>
        </p:sp>
        <p:sp>
          <p:nvSpPr>
            <p:cNvPr id="193" name="Google Shape;193;p11"/>
            <p:cNvSpPr/>
            <p:nvPr/>
          </p:nvSpPr>
          <p:spPr>
            <a:xfrm>
              <a:off x="8567566" y="1597805"/>
              <a:ext cx="667351" cy="667351"/>
            </a:xfrm>
            <a:prstGeom prst="ellipse">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8797489" y="1931485"/>
              <a:ext cx="2464067" cy="445970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txBox="1"/>
            <p:nvPr/>
          </p:nvSpPr>
          <p:spPr>
            <a:xfrm>
              <a:off x="8797489" y="1931485"/>
              <a:ext cx="2464067" cy="4459705"/>
            </a:xfrm>
            <a:prstGeom prst="rect">
              <a:avLst/>
            </a:prstGeom>
            <a:noFill/>
            <a:ln>
              <a:noFill/>
            </a:ln>
          </p:spPr>
          <p:txBody>
            <a:bodyPr anchorCtr="0" anchor="t" bIns="0" lIns="353600" spcFirstLastPara="1" rIns="0" wrap="square" tIns="0">
              <a:noAutofit/>
            </a:bodyPr>
            <a:lstStyle/>
            <a:p>
              <a:pPr indent="0" lvl="0" marL="0" marR="0" rtl="0" algn="l">
                <a:lnSpc>
                  <a:spcPct val="90000"/>
                </a:lnSpc>
                <a:spcBef>
                  <a:spcPts val="0"/>
                </a:spcBef>
                <a:spcAft>
                  <a:spcPts val="0"/>
                </a:spcAft>
                <a:buClr>
                  <a:schemeClr val="dk1"/>
                </a:buClr>
                <a:buSzPts val="2700"/>
                <a:buFont typeface="Calibri"/>
                <a:buNone/>
              </a:pPr>
              <a:r>
                <a:rPr lang="en-US" sz="2700">
                  <a:solidFill>
                    <a:schemeClr val="dk1"/>
                  </a:solidFill>
                  <a:latin typeface="Calibri"/>
                  <a:ea typeface="Calibri"/>
                  <a:cs typeface="Calibri"/>
                  <a:sym typeface="Calibri"/>
                </a:rPr>
                <a:t>Now</a:t>
              </a:r>
              <a:endParaRPr/>
            </a:p>
            <a:p>
              <a:pPr indent="0" lvl="0" marL="0" marR="0" rtl="0" algn="l">
                <a:lnSpc>
                  <a:spcPct val="90000"/>
                </a:lnSpc>
                <a:spcBef>
                  <a:spcPts val="945"/>
                </a:spcBef>
                <a:spcAft>
                  <a:spcPts val="0"/>
                </a:spcAft>
                <a:buClr>
                  <a:schemeClr val="dk1"/>
                </a:buClr>
                <a:buSzPts val="2700"/>
                <a:buFont typeface="Calibri"/>
                <a:buNone/>
              </a:pPr>
              <a:r>
                <a:rPr lang="en-US" sz="2700">
                  <a:solidFill>
                    <a:schemeClr val="dk1"/>
                  </a:solidFill>
                  <a:latin typeface="Calibri"/>
                  <a:ea typeface="Calibri"/>
                  <a:cs typeface="Calibri"/>
                  <a:sym typeface="Calibri"/>
                </a:rPr>
                <a:t>Americans do the best physics on Earth</a:t>
              </a:r>
              <a:endParaRPr/>
            </a:p>
          </p:txBody>
        </p:sp>
      </p:grpSp>
      <p:sp>
        <p:nvSpPr>
          <p:cNvPr id="196" name="Google Shape;196;p11"/>
          <p:cNvSpPr/>
          <p:nvPr/>
        </p:nvSpPr>
        <p:spPr>
          <a:xfrm rot="2156838">
            <a:off x="-242408" y="835580"/>
            <a:ext cx="12058553" cy="5909897"/>
          </a:xfrm>
          <a:prstGeom prst="irregularSeal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11"/>
          <p:cNvSpPr/>
          <p:nvPr/>
        </p:nvSpPr>
        <p:spPr>
          <a:xfrm rot="1282264">
            <a:off x="908359" y="2662490"/>
            <a:ext cx="9326687" cy="25853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400">
                <a:solidFill>
                  <a:schemeClr val="dk1"/>
                </a:solidFill>
                <a:latin typeface="Calibri"/>
                <a:ea typeface="Calibri"/>
                <a:cs typeface="Calibri"/>
                <a:sym typeface="Calibri"/>
              </a:rPr>
              <a:t>2 WORLD WARS AND THE PHYSICAL DESTRUCTION OF WESTERN EUROPE</a:t>
            </a:r>
            <a:endParaRPr b="1" sz="5400" cap="non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But also…</a:t>
            </a:r>
            <a:endParaRPr/>
          </a:p>
        </p:txBody>
      </p:sp>
      <p:pic>
        <p:nvPicPr>
          <p:cNvPr descr="Image result for brain aura" id="204" name="Google Shape;204;p12"/>
          <p:cNvPicPr preferRelativeResize="0"/>
          <p:nvPr/>
        </p:nvPicPr>
        <p:blipFill rotWithShape="1">
          <a:blip r:embed="rId3">
            <a:alphaModFix/>
          </a:blip>
          <a:srcRect b="0" l="0" r="0" t="0"/>
          <a:stretch/>
        </p:blipFill>
        <p:spPr>
          <a:xfrm>
            <a:off x="3606719" y="1690688"/>
            <a:ext cx="4978562" cy="327755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13"/>
          <p:cNvSpPr txBox="1"/>
          <p:nvPr>
            <p:ph type="title"/>
          </p:nvPr>
        </p:nvSpPr>
        <p:spPr>
          <a:xfrm>
            <a:off x="1560095" y="637841"/>
            <a:ext cx="3733800" cy="319622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WWI: </a:t>
            </a:r>
            <a:endParaRPr/>
          </a:p>
        </p:txBody>
      </p:sp>
      <p:sp>
        <p:nvSpPr>
          <p:cNvPr id="211" name="Google Shape;211;p13"/>
          <p:cNvSpPr txBox="1"/>
          <p:nvPr>
            <p:ph idx="1" type="body"/>
          </p:nvPr>
        </p:nvSpPr>
        <p:spPr>
          <a:xfrm>
            <a:off x="838200" y="4832228"/>
            <a:ext cx="10515600" cy="978729"/>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3200"/>
              <a:buNone/>
            </a:pPr>
            <a:r>
              <a:rPr lang="en-US" sz="3200"/>
              <a:t>Astrophysicist George Ellery Hale: WWI was the </a:t>
            </a:r>
            <a:r>
              <a:rPr b="1" lang="en-US" sz="3200"/>
              <a:t>‘greatest chance we ever had to advance research in America’</a:t>
            </a:r>
            <a:endParaRPr/>
          </a:p>
        </p:txBody>
      </p:sp>
      <p:pic>
        <p:nvPicPr>
          <p:cNvPr descr="Image result for time to shine" id="212" name="Google Shape;212;p13"/>
          <p:cNvPicPr preferRelativeResize="0"/>
          <p:nvPr/>
        </p:nvPicPr>
        <p:blipFill rotWithShape="1">
          <a:blip r:embed="rId3">
            <a:alphaModFix/>
          </a:blip>
          <a:srcRect b="0" l="0" r="0" t="0"/>
          <a:stretch/>
        </p:blipFill>
        <p:spPr>
          <a:xfrm>
            <a:off x="4942422" y="323266"/>
            <a:ext cx="5140794" cy="41995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descr="https://thecliparts.com/wp-content/uploads/2016/07/money-stack-clip-art.jpg" id="218" name="Google Shape;218;p14"/>
          <p:cNvPicPr preferRelativeResize="0"/>
          <p:nvPr/>
        </p:nvPicPr>
        <p:blipFill rotWithShape="1">
          <a:blip r:embed="rId3">
            <a:alphaModFix/>
          </a:blip>
          <a:srcRect b="0" l="0" r="0" t="0"/>
          <a:stretch/>
        </p:blipFill>
        <p:spPr>
          <a:xfrm>
            <a:off x="7045943" y="493145"/>
            <a:ext cx="3961546" cy="3663857"/>
          </a:xfrm>
          <a:prstGeom prst="rect">
            <a:avLst/>
          </a:prstGeom>
          <a:noFill/>
          <a:ln>
            <a:noFill/>
          </a:ln>
        </p:spPr>
      </p:pic>
      <p:pic>
        <p:nvPicPr>
          <p:cNvPr descr="Image result for scientist clipart" id="219" name="Google Shape;219;p14"/>
          <p:cNvPicPr preferRelativeResize="0"/>
          <p:nvPr/>
        </p:nvPicPr>
        <p:blipFill rotWithShape="1">
          <a:blip r:embed="rId4">
            <a:alphaModFix/>
          </a:blip>
          <a:srcRect b="0" l="0" r="0" t="0"/>
          <a:stretch/>
        </p:blipFill>
        <p:spPr>
          <a:xfrm>
            <a:off x="900992" y="3276832"/>
            <a:ext cx="1714940" cy="3123235"/>
          </a:xfrm>
          <a:prstGeom prst="rect">
            <a:avLst/>
          </a:prstGeom>
          <a:noFill/>
          <a:ln>
            <a:noFill/>
          </a:ln>
        </p:spPr>
      </p:pic>
      <p:sp>
        <p:nvSpPr>
          <p:cNvPr id="220" name="Google Shape;220;p14"/>
          <p:cNvSpPr/>
          <p:nvPr/>
        </p:nvSpPr>
        <p:spPr>
          <a:xfrm>
            <a:off x="1758462" y="647114"/>
            <a:ext cx="3587261" cy="1997612"/>
          </a:xfrm>
          <a:prstGeom prst="wedgeRoundRectCallout">
            <a:avLst>
              <a:gd fmla="val -31813" name="adj1"/>
              <a:gd fmla="val 77289" name="adj2"/>
              <a:gd fmla="val 16667" name="adj3"/>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Science immediately and tangibly benefits the entire country as well as all of human knowledge</a:t>
            </a:r>
            <a:endParaRPr/>
          </a:p>
        </p:txBody>
      </p:sp>
      <p:pic>
        <p:nvPicPr>
          <p:cNvPr descr="Image result for congress clipart" id="221" name="Google Shape;221;p14"/>
          <p:cNvPicPr preferRelativeResize="0"/>
          <p:nvPr/>
        </p:nvPicPr>
        <p:blipFill rotWithShape="1">
          <a:blip r:embed="rId5">
            <a:alphaModFix/>
          </a:blip>
          <a:srcRect b="0" l="0" r="0" t="0"/>
          <a:stretch/>
        </p:blipFill>
        <p:spPr>
          <a:xfrm>
            <a:off x="4571413" y="1432028"/>
            <a:ext cx="6744979" cy="4434199"/>
          </a:xfrm>
          <a:prstGeom prst="rect">
            <a:avLst/>
          </a:prstGeom>
          <a:noFill/>
          <a:ln>
            <a:noFill/>
          </a:ln>
        </p:spPr>
      </p:pic>
      <p:pic>
        <p:nvPicPr>
          <p:cNvPr descr="https://19818-presscdn-pagely.netdna-ssl.com/wp-content/uploads/067/5e/whiguyblink.gif" id="222" name="Google Shape;222;p14"/>
          <p:cNvPicPr preferRelativeResize="0"/>
          <p:nvPr/>
        </p:nvPicPr>
        <p:blipFill rotWithShape="1">
          <a:blip r:embed="rId6">
            <a:alphaModFix/>
          </a:blip>
          <a:srcRect b="0" l="0" r="0" t="0"/>
          <a:stretch/>
        </p:blipFill>
        <p:spPr>
          <a:xfrm>
            <a:off x="5716512" y="1690688"/>
            <a:ext cx="1463533" cy="17187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5"/>
          <p:cNvSpPr txBox="1"/>
          <p:nvPr>
            <p:ph idx="1" type="body"/>
          </p:nvPr>
        </p:nvSpPr>
        <p:spPr>
          <a:xfrm>
            <a:off x="562708" y="1434905"/>
            <a:ext cx="10791092" cy="5078190"/>
          </a:xfrm>
          <a:prstGeom prst="rect">
            <a:avLst/>
          </a:prstGeom>
          <a:noFill/>
          <a:ln>
            <a:noFill/>
          </a:ln>
        </p:spPr>
        <p:txBody>
          <a:bodyPr anchorCtr="0" anchor="t" bIns="45700" lIns="91425" spcFirstLastPara="1" rIns="91425" wrap="square" tIns="45700">
            <a:normAutofit/>
          </a:bodyPr>
          <a:lstStyle/>
          <a:p>
            <a:pPr indent="-514350" lvl="0" marL="514350" rtl="0" algn="l">
              <a:lnSpc>
                <a:spcPct val="150000"/>
              </a:lnSpc>
              <a:spcBef>
                <a:spcPts val="0"/>
              </a:spcBef>
              <a:spcAft>
                <a:spcPts val="0"/>
              </a:spcAft>
              <a:buClr>
                <a:schemeClr val="dk1"/>
              </a:buClr>
              <a:buSzPts val="2800"/>
              <a:buAutoNum type="arabicParenR"/>
            </a:pPr>
            <a:r>
              <a:rPr lang="en-US"/>
              <a:t>Weapons construction</a:t>
            </a:r>
            <a:endParaRPr/>
          </a:p>
          <a:p>
            <a:pPr indent="-228600" lvl="1" marL="685800" rtl="0" algn="l">
              <a:lnSpc>
                <a:spcPct val="150000"/>
              </a:lnSpc>
              <a:spcBef>
                <a:spcPts val="500"/>
              </a:spcBef>
              <a:spcAft>
                <a:spcPts val="0"/>
              </a:spcAft>
              <a:buClr>
                <a:schemeClr val="dk1"/>
              </a:buClr>
              <a:buSzPts val="2400"/>
              <a:buChar char="•"/>
            </a:pPr>
            <a:r>
              <a:rPr lang="en-US"/>
              <a:t>Tanks</a:t>
            </a:r>
            <a:endParaRPr/>
          </a:p>
          <a:p>
            <a:pPr indent="-228600" lvl="1" marL="685800" rtl="0" algn="l">
              <a:lnSpc>
                <a:spcPct val="150000"/>
              </a:lnSpc>
              <a:spcBef>
                <a:spcPts val="500"/>
              </a:spcBef>
              <a:spcAft>
                <a:spcPts val="0"/>
              </a:spcAft>
              <a:buClr>
                <a:schemeClr val="dk1"/>
              </a:buClr>
              <a:buSzPts val="2400"/>
              <a:buChar char="•"/>
            </a:pPr>
            <a:r>
              <a:rPr lang="en-US"/>
              <a:t>Machine guns</a:t>
            </a:r>
            <a:endParaRPr/>
          </a:p>
          <a:p>
            <a:pPr indent="0" lvl="1" marL="457200" rtl="0" algn="l">
              <a:lnSpc>
                <a:spcPct val="150000"/>
              </a:lnSpc>
              <a:spcBef>
                <a:spcPts val="500"/>
              </a:spcBef>
              <a:spcAft>
                <a:spcPts val="0"/>
              </a:spcAft>
              <a:buClr>
                <a:schemeClr val="dk1"/>
              </a:buClr>
              <a:buSzPts val="2400"/>
              <a:buNone/>
            </a:pPr>
            <a:r>
              <a:t/>
            </a:r>
            <a:endParaRPr/>
          </a:p>
          <a:p>
            <a:pPr indent="-228600" lvl="1" marL="685800" rtl="0" algn="l">
              <a:lnSpc>
                <a:spcPct val="150000"/>
              </a:lnSpc>
              <a:spcBef>
                <a:spcPts val="500"/>
              </a:spcBef>
              <a:spcAft>
                <a:spcPts val="0"/>
              </a:spcAft>
              <a:buClr>
                <a:schemeClr val="dk1"/>
              </a:buClr>
              <a:buSzPts val="2400"/>
              <a:buChar char="•"/>
            </a:pPr>
            <a:r>
              <a:rPr lang="en-US"/>
              <a:t>Poison gas</a:t>
            </a:r>
            <a:endParaRPr/>
          </a:p>
          <a:p>
            <a:pPr indent="-76200" lvl="1" marL="685800" rtl="0" algn="l">
              <a:lnSpc>
                <a:spcPct val="150000"/>
              </a:lnSpc>
              <a:spcBef>
                <a:spcPts val="500"/>
              </a:spcBef>
              <a:spcAft>
                <a:spcPts val="0"/>
              </a:spcAft>
              <a:buClr>
                <a:schemeClr val="dk1"/>
              </a:buClr>
              <a:buSzPts val="2400"/>
              <a:buNone/>
            </a:pPr>
            <a:r>
              <a:t/>
            </a:r>
            <a:endParaRPr/>
          </a:p>
          <a:p>
            <a:pPr indent="0" lvl="0" marL="0" rtl="0" algn="l">
              <a:lnSpc>
                <a:spcPct val="90000"/>
              </a:lnSpc>
              <a:spcBef>
                <a:spcPts val="1000"/>
              </a:spcBef>
              <a:spcAft>
                <a:spcPts val="0"/>
              </a:spcAft>
              <a:buClr>
                <a:schemeClr val="dk1"/>
              </a:buClr>
              <a:buSzPts val="2800"/>
              <a:buNone/>
            </a:pPr>
            <a:r>
              <a:rPr lang="en-US"/>
              <a:t>Harvard’s chemistry department </a:t>
            </a:r>
            <a:r>
              <a:rPr b="1" lang="en-US"/>
              <a:t>“became practically a section of the [federal] War Department, producing masks for our troops and poison gas for those of the enemy”</a:t>
            </a:r>
            <a:r>
              <a:rPr lang="en-US"/>
              <a:t> according to its historical records</a:t>
            </a:r>
            <a:endParaRPr/>
          </a:p>
          <a:p>
            <a:pPr indent="0" lvl="0" marL="0" rtl="0" algn="l">
              <a:lnSpc>
                <a:spcPct val="90000"/>
              </a:lnSpc>
              <a:spcBef>
                <a:spcPts val="1000"/>
              </a:spcBef>
              <a:spcAft>
                <a:spcPts val="0"/>
              </a:spcAft>
              <a:buClr>
                <a:schemeClr val="dk1"/>
              </a:buClr>
              <a:buSzPts val="2800"/>
              <a:buNone/>
            </a:pPr>
            <a:r>
              <a:t/>
            </a:r>
            <a:endParaRPr/>
          </a:p>
        </p:txBody>
      </p:sp>
      <p:sp>
        <p:nvSpPr>
          <p:cNvPr id="229" name="Google Shape;229;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WWI</a:t>
            </a:r>
            <a:endParaRPr/>
          </a:p>
        </p:txBody>
      </p:sp>
      <p:pic>
        <p:nvPicPr>
          <p:cNvPr descr="Image result for when was poison gas invented" id="230" name="Google Shape;230;p15"/>
          <p:cNvPicPr preferRelativeResize="0"/>
          <p:nvPr/>
        </p:nvPicPr>
        <p:blipFill rotWithShape="1">
          <a:blip r:embed="rId3">
            <a:alphaModFix/>
          </a:blip>
          <a:srcRect b="0" l="0" r="0" t="0"/>
          <a:stretch/>
        </p:blipFill>
        <p:spPr>
          <a:xfrm>
            <a:off x="6096000" y="2889445"/>
            <a:ext cx="2552700" cy="1790700"/>
          </a:xfrm>
          <a:prstGeom prst="rect">
            <a:avLst/>
          </a:prstGeom>
          <a:noFill/>
          <a:ln>
            <a:noFill/>
          </a:ln>
        </p:spPr>
      </p:pic>
      <p:pic>
        <p:nvPicPr>
          <p:cNvPr descr="Image result for tanks ww1" id="231" name="Google Shape;231;p15"/>
          <p:cNvPicPr preferRelativeResize="0"/>
          <p:nvPr/>
        </p:nvPicPr>
        <p:blipFill rotWithShape="1">
          <a:blip r:embed="rId4">
            <a:alphaModFix/>
          </a:blip>
          <a:srcRect b="0" l="0" r="0" t="0"/>
          <a:stretch/>
        </p:blipFill>
        <p:spPr>
          <a:xfrm>
            <a:off x="4660232" y="365125"/>
            <a:ext cx="3414993" cy="1698959"/>
          </a:xfrm>
          <a:prstGeom prst="rect">
            <a:avLst/>
          </a:prstGeom>
          <a:noFill/>
          <a:ln>
            <a:noFill/>
          </a:ln>
        </p:spPr>
      </p:pic>
      <p:pic>
        <p:nvPicPr>
          <p:cNvPr descr="Image result for machine gun ww1" id="232" name="Google Shape;232;p15"/>
          <p:cNvPicPr preferRelativeResize="0"/>
          <p:nvPr/>
        </p:nvPicPr>
        <p:blipFill rotWithShape="1">
          <a:blip r:embed="rId5">
            <a:alphaModFix/>
          </a:blip>
          <a:srcRect b="0" l="0" r="0" t="0"/>
          <a:stretch/>
        </p:blipFill>
        <p:spPr>
          <a:xfrm>
            <a:off x="8257241" y="508255"/>
            <a:ext cx="3514455" cy="22272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WWI</a:t>
            </a:r>
            <a:endParaRPr/>
          </a:p>
        </p:txBody>
      </p:sp>
      <p:sp>
        <p:nvSpPr>
          <p:cNvPr id="239" name="Google Shape;239;p16"/>
          <p:cNvSpPr txBox="1"/>
          <p:nvPr>
            <p:ph idx="1" type="body"/>
          </p:nvPr>
        </p:nvSpPr>
        <p:spPr>
          <a:xfrm>
            <a:off x="984738" y="1406770"/>
            <a:ext cx="6555545" cy="4742058"/>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dk1"/>
              </a:buClr>
              <a:buSzPts val="2800"/>
              <a:buNone/>
            </a:pPr>
            <a:r>
              <a:rPr lang="en-US"/>
              <a:t>2) Military leadership by scientists</a:t>
            </a:r>
            <a:endParaRPr/>
          </a:p>
          <a:p>
            <a:pPr indent="-228600" lvl="1" marL="685800" rtl="0" algn="l">
              <a:lnSpc>
                <a:spcPct val="150000"/>
              </a:lnSpc>
              <a:spcBef>
                <a:spcPts val="500"/>
              </a:spcBef>
              <a:spcAft>
                <a:spcPts val="0"/>
              </a:spcAft>
              <a:buClr>
                <a:schemeClr val="dk1"/>
              </a:buClr>
              <a:buSzPts val="2400"/>
              <a:buChar char="•"/>
            </a:pPr>
            <a:r>
              <a:rPr lang="en-US"/>
              <a:t>George Ellery Hale and the National Research Council</a:t>
            </a:r>
            <a:endParaRPr/>
          </a:p>
          <a:p>
            <a:pPr indent="-76200" lvl="1" marL="685800" rtl="0" algn="l">
              <a:lnSpc>
                <a:spcPct val="150000"/>
              </a:lnSpc>
              <a:spcBef>
                <a:spcPts val="500"/>
              </a:spcBef>
              <a:spcAft>
                <a:spcPts val="0"/>
              </a:spcAft>
              <a:buClr>
                <a:schemeClr val="dk1"/>
              </a:buClr>
              <a:buSzPts val="2400"/>
              <a:buNone/>
            </a:pPr>
            <a:r>
              <a:t/>
            </a:r>
            <a:endParaRPr/>
          </a:p>
          <a:p>
            <a:pPr indent="-228600" lvl="1" marL="685800" rtl="0" algn="l">
              <a:lnSpc>
                <a:spcPct val="150000"/>
              </a:lnSpc>
              <a:spcBef>
                <a:spcPts val="500"/>
              </a:spcBef>
              <a:spcAft>
                <a:spcPts val="0"/>
              </a:spcAft>
              <a:buClr>
                <a:schemeClr val="dk1"/>
              </a:buClr>
              <a:buSzPts val="2400"/>
              <a:buChar char="•"/>
            </a:pPr>
            <a:r>
              <a:rPr lang="en-US"/>
              <a:t>Thomas Edison and the Naval Consulting Board</a:t>
            </a:r>
            <a:endParaRPr/>
          </a:p>
        </p:txBody>
      </p:sp>
      <p:pic>
        <p:nvPicPr>
          <p:cNvPr descr="Image result for naval consulting board" id="240" name="Google Shape;240;p16"/>
          <p:cNvPicPr preferRelativeResize="0"/>
          <p:nvPr/>
        </p:nvPicPr>
        <p:blipFill rotWithShape="1">
          <a:blip r:embed="rId3">
            <a:alphaModFix/>
          </a:blip>
          <a:srcRect b="0" l="0" r="0" t="0"/>
          <a:stretch/>
        </p:blipFill>
        <p:spPr>
          <a:xfrm>
            <a:off x="7288514" y="3777799"/>
            <a:ext cx="3910819" cy="2557074"/>
          </a:xfrm>
          <a:prstGeom prst="rect">
            <a:avLst/>
          </a:prstGeom>
          <a:noFill/>
          <a:ln>
            <a:noFill/>
          </a:ln>
        </p:spPr>
      </p:pic>
      <p:pic>
        <p:nvPicPr>
          <p:cNvPr descr="Image result for woodrow wilson" id="241" name="Google Shape;241;p16"/>
          <p:cNvPicPr preferRelativeResize="0"/>
          <p:nvPr/>
        </p:nvPicPr>
        <p:blipFill rotWithShape="1">
          <a:blip r:embed="rId4">
            <a:alphaModFix/>
          </a:blip>
          <a:srcRect b="0" l="0" r="0" t="0"/>
          <a:stretch/>
        </p:blipFill>
        <p:spPr>
          <a:xfrm>
            <a:off x="8399291" y="295275"/>
            <a:ext cx="2095500" cy="2790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17"/>
          <p:cNvSpPr txBox="1"/>
          <p:nvPr>
            <p:ph type="title"/>
          </p:nvPr>
        </p:nvSpPr>
        <p:spPr>
          <a:xfrm>
            <a:off x="5753685" y="308854"/>
            <a:ext cx="4826391"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Marie Curie</a:t>
            </a:r>
            <a:endParaRPr/>
          </a:p>
        </p:txBody>
      </p:sp>
      <p:sp>
        <p:nvSpPr>
          <p:cNvPr id="248" name="Google Shape;248;p17"/>
          <p:cNvSpPr txBox="1"/>
          <p:nvPr>
            <p:ph idx="1" type="body"/>
          </p:nvPr>
        </p:nvSpPr>
        <p:spPr>
          <a:xfrm>
            <a:off x="6077242" y="1825625"/>
            <a:ext cx="5276557"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After Nobel prize for discovering radium and polonium:</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US"/>
              <a:t>Ran Red Cross radiology centers in France treating an estimated million soldiers with X-ray units</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US"/>
              <a:t>#goals</a:t>
            </a:r>
            <a:endParaRPr/>
          </a:p>
        </p:txBody>
      </p:sp>
      <p:pic>
        <p:nvPicPr>
          <p:cNvPr descr="Image result for marie curie" id="249" name="Google Shape;249;p17"/>
          <p:cNvPicPr preferRelativeResize="0"/>
          <p:nvPr/>
        </p:nvPicPr>
        <p:blipFill rotWithShape="1">
          <a:blip r:embed="rId3">
            <a:alphaModFix/>
          </a:blip>
          <a:srcRect b="0" l="0" r="0" t="0"/>
          <a:stretch/>
        </p:blipFill>
        <p:spPr>
          <a:xfrm>
            <a:off x="838200" y="629704"/>
            <a:ext cx="4187410" cy="554725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grpSp>
        <p:nvGrpSpPr>
          <p:cNvPr id="255" name="Google Shape;255;p18"/>
          <p:cNvGrpSpPr/>
          <p:nvPr/>
        </p:nvGrpSpPr>
        <p:grpSpPr>
          <a:xfrm>
            <a:off x="529389" y="685639"/>
            <a:ext cx="11261556" cy="5875581"/>
            <a:chOff x="0" y="541260"/>
            <a:chExt cx="11261556" cy="5875581"/>
          </a:xfrm>
        </p:grpSpPr>
        <p:sp>
          <p:nvSpPr>
            <p:cNvPr id="256" name="Google Shape;256;p18"/>
            <p:cNvSpPr/>
            <p:nvPr/>
          </p:nvSpPr>
          <p:spPr>
            <a:xfrm>
              <a:off x="0" y="541260"/>
              <a:ext cx="11165305" cy="5875581"/>
            </a:xfrm>
            <a:custGeom>
              <a:rect b="b" l="l" r="r" t="t"/>
              <a:pathLst>
                <a:path extrusionOk="0" h="120000" w="120000">
                  <a:moveTo>
                    <a:pt x="0" y="120000"/>
                  </a:moveTo>
                  <a:quadBezTo>
                    <a:pt x="20000" y="40000"/>
                    <a:pt x="104213" y="15000"/>
                  </a:quadBezTo>
                  <a:lnTo>
                    <a:pt x="103324" y="0"/>
                  </a:lnTo>
                  <a:lnTo>
                    <a:pt x="120000" y="24000"/>
                  </a:lnTo>
                  <a:lnTo>
                    <a:pt x="106881" y="60000"/>
                  </a:lnTo>
                  <a:lnTo>
                    <a:pt x="105992" y="45000"/>
                  </a:lnTo>
                  <a:quadBezTo>
                    <a:pt x="30000" y="55000"/>
                    <a:pt x="0" y="120000"/>
                  </a:quadBezTo>
                  <a:close/>
                </a:path>
              </a:pathLst>
            </a:custGeom>
            <a:solidFill>
              <a:srgbClr val="CFD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8"/>
            <p:cNvSpPr/>
            <p:nvPr/>
          </p:nvSpPr>
          <p:spPr>
            <a:xfrm>
              <a:off x="1019810" y="4991857"/>
              <a:ext cx="266940" cy="266940"/>
            </a:xfrm>
            <a:prstGeom prst="ellipse">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8"/>
            <p:cNvSpPr/>
            <p:nvPr/>
          </p:nvSpPr>
          <p:spPr>
            <a:xfrm>
              <a:off x="1153289" y="4562374"/>
              <a:ext cx="2392198" cy="185446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8"/>
            <p:cNvSpPr txBox="1"/>
            <p:nvPr/>
          </p:nvSpPr>
          <p:spPr>
            <a:xfrm>
              <a:off x="1153289" y="4562374"/>
              <a:ext cx="2392198" cy="1854467"/>
            </a:xfrm>
            <a:prstGeom prst="rect">
              <a:avLst/>
            </a:prstGeom>
            <a:noFill/>
            <a:ln>
              <a:noFill/>
            </a:ln>
          </p:spPr>
          <p:txBody>
            <a:bodyPr anchorCtr="0" anchor="t" bIns="0" lIns="141425" spcFirstLastPara="1" rIns="0" wrap="square" tIns="0">
              <a:noAutofit/>
            </a:bodyPr>
            <a:lstStyle/>
            <a:p>
              <a:pPr indent="0" lvl="0" marL="0" marR="0" rtl="0" algn="l">
                <a:lnSpc>
                  <a:spcPct val="90000"/>
                </a:lnSpc>
                <a:spcBef>
                  <a:spcPts val="0"/>
                </a:spcBef>
                <a:spcAft>
                  <a:spcPts val="0"/>
                </a:spcAft>
                <a:buClr>
                  <a:schemeClr val="dk1"/>
                </a:buClr>
                <a:buSzPts val="2700"/>
                <a:buFont typeface="Calibri"/>
                <a:buNone/>
              </a:pPr>
              <a:r>
                <a:rPr lang="en-US" sz="2700">
                  <a:solidFill>
                    <a:schemeClr val="dk1"/>
                  </a:solidFill>
                  <a:latin typeface="Calibri"/>
                  <a:ea typeface="Calibri"/>
                  <a:cs typeface="Calibri"/>
                  <a:sym typeface="Calibri"/>
                </a:rPr>
                <a:t>1890s</a:t>
              </a:r>
              <a:endParaRPr/>
            </a:p>
            <a:p>
              <a:pPr indent="0" lvl="0" marL="0" marR="0" rtl="0" algn="l">
                <a:lnSpc>
                  <a:spcPct val="90000"/>
                </a:lnSpc>
                <a:spcBef>
                  <a:spcPts val="945"/>
                </a:spcBef>
                <a:spcAft>
                  <a:spcPts val="0"/>
                </a:spcAft>
                <a:buClr>
                  <a:schemeClr val="dk1"/>
                </a:buClr>
                <a:buSzPts val="2700"/>
                <a:buFont typeface="Calibri"/>
                <a:buNone/>
              </a:pPr>
              <a:r>
                <a:rPr lang="en-US" sz="2700">
                  <a:solidFill>
                    <a:schemeClr val="dk1"/>
                  </a:solidFill>
                  <a:latin typeface="Calibri"/>
                  <a:ea typeface="Calibri"/>
                  <a:cs typeface="Calibri"/>
                  <a:sym typeface="Calibri"/>
                </a:rPr>
                <a:t>Europeans do the best physics on Earth </a:t>
              </a:r>
              <a:endParaRPr/>
            </a:p>
          </p:txBody>
        </p:sp>
        <p:sp>
          <p:nvSpPr>
            <p:cNvPr id="260" name="Google Shape;260;p18"/>
            <p:cNvSpPr/>
            <p:nvPr/>
          </p:nvSpPr>
          <p:spPr>
            <a:xfrm>
              <a:off x="4157471" y="2549491"/>
              <a:ext cx="482546" cy="482546"/>
            </a:xfrm>
            <a:prstGeom prst="ellipse">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8"/>
            <p:cNvSpPr/>
            <p:nvPr/>
          </p:nvSpPr>
          <p:spPr>
            <a:xfrm>
              <a:off x="4398744" y="2790764"/>
              <a:ext cx="2464067" cy="349076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txBox="1"/>
            <p:nvPr/>
          </p:nvSpPr>
          <p:spPr>
            <a:xfrm>
              <a:off x="4398744" y="2790764"/>
              <a:ext cx="2464067" cy="3490762"/>
            </a:xfrm>
            <a:prstGeom prst="rect">
              <a:avLst/>
            </a:prstGeom>
            <a:noFill/>
            <a:ln>
              <a:noFill/>
            </a:ln>
          </p:spPr>
          <p:txBody>
            <a:bodyPr anchorCtr="0" anchor="t" bIns="0" lIns="255675" spcFirstLastPara="1" rIns="0" wrap="square" tIns="0">
              <a:noAutofit/>
            </a:bodyPr>
            <a:lstStyle/>
            <a:p>
              <a:pPr indent="0" lvl="0" marL="0" marR="0" rtl="0" algn="l">
                <a:lnSpc>
                  <a:spcPct val="90000"/>
                </a:lnSpc>
                <a:spcBef>
                  <a:spcPts val="0"/>
                </a:spcBef>
                <a:spcAft>
                  <a:spcPts val="0"/>
                </a:spcAft>
                <a:buClr>
                  <a:schemeClr val="dk1"/>
                </a:buClr>
                <a:buSzPts val="2700"/>
                <a:buFont typeface="Calibri"/>
                <a:buNone/>
              </a:pPr>
              <a:r>
                <a:rPr lang="en-US" sz="2700">
                  <a:solidFill>
                    <a:schemeClr val="dk1"/>
                  </a:solidFill>
                  <a:latin typeface="Calibri"/>
                  <a:ea typeface="Calibri"/>
                  <a:cs typeface="Calibri"/>
                  <a:sym typeface="Calibri"/>
                </a:rPr>
                <a:t>???</a:t>
              </a:r>
              <a:endParaRPr/>
            </a:p>
          </p:txBody>
        </p:sp>
        <p:sp>
          <p:nvSpPr>
            <p:cNvPr id="263" name="Google Shape;263;p18"/>
            <p:cNvSpPr/>
            <p:nvPr/>
          </p:nvSpPr>
          <p:spPr>
            <a:xfrm>
              <a:off x="8567566" y="1597805"/>
              <a:ext cx="667351" cy="667351"/>
            </a:xfrm>
            <a:prstGeom prst="ellipse">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p:nvPr/>
          </p:nvSpPr>
          <p:spPr>
            <a:xfrm>
              <a:off x="8797489" y="1931485"/>
              <a:ext cx="2464067" cy="445970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8"/>
            <p:cNvSpPr txBox="1"/>
            <p:nvPr/>
          </p:nvSpPr>
          <p:spPr>
            <a:xfrm>
              <a:off x="8797489" y="1931485"/>
              <a:ext cx="2464067" cy="4459705"/>
            </a:xfrm>
            <a:prstGeom prst="rect">
              <a:avLst/>
            </a:prstGeom>
            <a:noFill/>
            <a:ln>
              <a:noFill/>
            </a:ln>
          </p:spPr>
          <p:txBody>
            <a:bodyPr anchorCtr="0" anchor="t" bIns="0" lIns="353600" spcFirstLastPara="1" rIns="0" wrap="square" tIns="0">
              <a:noAutofit/>
            </a:bodyPr>
            <a:lstStyle/>
            <a:p>
              <a:pPr indent="0" lvl="0" marL="0" marR="0" rtl="0" algn="l">
                <a:lnSpc>
                  <a:spcPct val="90000"/>
                </a:lnSpc>
                <a:spcBef>
                  <a:spcPts val="0"/>
                </a:spcBef>
                <a:spcAft>
                  <a:spcPts val="0"/>
                </a:spcAft>
                <a:buClr>
                  <a:schemeClr val="dk1"/>
                </a:buClr>
                <a:buSzPts val="2700"/>
                <a:buFont typeface="Calibri"/>
                <a:buNone/>
              </a:pPr>
              <a:r>
                <a:rPr lang="en-US" sz="2700">
                  <a:solidFill>
                    <a:schemeClr val="dk1"/>
                  </a:solidFill>
                  <a:latin typeface="Calibri"/>
                  <a:ea typeface="Calibri"/>
                  <a:cs typeface="Calibri"/>
                  <a:sym typeface="Calibri"/>
                </a:rPr>
                <a:t>Now</a:t>
              </a:r>
              <a:endParaRPr/>
            </a:p>
            <a:p>
              <a:pPr indent="0" lvl="0" marL="0" marR="0" rtl="0" algn="l">
                <a:lnSpc>
                  <a:spcPct val="90000"/>
                </a:lnSpc>
                <a:spcBef>
                  <a:spcPts val="945"/>
                </a:spcBef>
                <a:spcAft>
                  <a:spcPts val="0"/>
                </a:spcAft>
                <a:buClr>
                  <a:schemeClr val="dk1"/>
                </a:buClr>
                <a:buSzPts val="2700"/>
                <a:buFont typeface="Calibri"/>
                <a:buNone/>
              </a:pPr>
              <a:r>
                <a:rPr lang="en-US" sz="2700">
                  <a:solidFill>
                    <a:schemeClr val="dk1"/>
                  </a:solidFill>
                  <a:latin typeface="Calibri"/>
                  <a:ea typeface="Calibri"/>
                  <a:cs typeface="Calibri"/>
                  <a:sym typeface="Calibri"/>
                </a:rPr>
                <a:t>Americans do the best physics on Earth</a:t>
              </a:r>
              <a:endParaRPr/>
            </a:p>
          </p:txBody>
        </p:sp>
      </p:grpSp>
      <p:sp>
        <p:nvSpPr>
          <p:cNvPr id="266" name="Google Shape;266;p18"/>
          <p:cNvSpPr/>
          <p:nvPr/>
        </p:nvSpPr>
        <p:spPr>
          <a:xfrm rot="1221102">
            <a:off x="484033" y="2193582"/>
            <a:ext cx="10588270" cy="3519334"/>
          </a:xfrm>
          <a:prstGeom prst="ellipse">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Google Shape;267;p18"/>
          <p:cNvSpPr/>
          <p:nvPr/>
        </p:nvSpPr>
        <p:spPr>
          <a:xfrm rot="1282264">
            <a:off x="988604" y="2833294"/>
            <a:ext cx="9326687" cy="25853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400">
                <a:solidFill>
                  <a:schemeClr val="dk1"/>
                </a:solidFill>
                <a:latin typeface="Calibri"/>
                <a:ea typeface="Calibri"/>
                <a:cs typeface="Calibri"/>
                <a:sym typeface="Calibri"/>
              </a:rPr>
              <a:t>Immense federal spending and political support into physics education, research and culture</a:t>
            </a:r>
            <a:endParaRPr b="1" sz="5400" cap="non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19"/>
          <p:cNvSpPr txBox="1"/>
          <p:nvPr>
            <p:ph idx="1" type="body"/>
          </p:nvPr>
        </p:nvSpPr>
        <p:spPr>
          <a:xfrm>
            <a:off x="838200" y="1811557"/>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Image result for national bureau of standards" id="274" name="Google Shape;274;p19"/>
          <p:cNvPicPr preferRelativeResize="0"/>
          <p:nvPr/>
        </p:nvPicPr>
        <p:blipFill rotWithShape="1">
          <a:blip r:embed="rId3">
            <a:alphaModFix/>
          </a:blip>
          <a:srcRect b="0" l="0" r="0" t="0"/>
          <a:stretch/>
        </p:blipFill>
        <p:spPr>
          <a:xfrm>
            <a:off x="962435" y="1467365"/>
            <a:ext cx="2752444" cy="2866653"/>
          </a:xfrm>
          <a:prstGeom prst="rect">
            <a:avLst/>
          </a:prstGeom>
          <a:noFill/>
          <a:ln>
            <a:noFill/>
          </a:ln>
        </p:spPr>
      </p:pic>
      <p:pic>
        <p:nvPicPr>
          <p:cNvPr descr="Image result for census bureau" id="275" name="Google Shape;275;p19"/>
          <p:cNvPicPr preferRelativeResize="0"/>
          <p:nvPr/>
        </p:nvPicPr>
        <p:blipFill rotWithShape="1">
          <a:blip r:embed="rId4">
            <a:alphaModFix/>
          </a:blip>
          <a:srcRect b="0" l="0" r="0" t="0"/>
          <a:stretch/>
        </p:blipFill>
        <p:spPr>
          <a:xfrm>
            <a:off x="1688842" y="4667470"/>
            <a:ext cx="3905250" cy="1495425"/>
          </a:xfrm>
          <a:prstGeom prst="rect">
            <a:avLst/>
          </a:prstGeom>
          <a:noFill/>
          <a:ln>
            <a:noFill/>
          </a:ln>
        </p:spPr>
      </p:pic>
      <p:pic>
        <p:nvPicPr>
          <p:cNvPr descr="Image result for office of weights and measures" id="276" name="Google Shape;276;p19"/>
          <p:cNvPicPr preferRelativeResize="0"/>
          <p:nvPr/>
        </p:nvPicPr>
        <p:blipFill rotWithShape="1">
          <a:blip r:embed="rId5">
            <a:alphaModFix/>
          </a:blip>
          <a:srcRect b="0" l="0" r="0" t="0"/>
          <a:stretch/>
        </p:blipFill>
        <p:spPr>
          <a:xfrm>
            <a:off x="3641467" y="559613"/>
            <a:ext cx="2597837" cy="2550604"/>
          </a:xfrm>
          <a:prstGeom prst="rect">
            <a:avLst/>
          </a:prstGeom>
          <a:noFill/>
          <a:ln>
            <a:noFill/>
          </a:ln>
        </p:spPr>
      </p:pic>
      <p:pic>
        <p:nvPicPr>
          <p:cNvPr descr="Image result for bell labs 1930s" id="277" name="Google Shape;277;p19"/>
          <p:cNvPicPr preferRelativeResize="0"/>
          <p:nvPr/>
        </p:nvPicPr>
        <p:blipFill rotWithShape="1">
          <a:blip r:embed="rId6">
            <a:alphaModFix/>
          </a:blip>
          <a:srcRect b="0" l="0" r="0" t="0"/>
          <a:stretch/>
        </p:blipFill>
        <p:spPr>
          <a:xfrm>
            <a:off x="8118517" y="3110217"/>
            <a:ext cx="2539659" cy="3052678"/>
          </a:xfrm>
          <a:prstGeom prst="rect">
            <a:avLst/>
          </a:prstGeom>
          <a:noFill/>
          <a:ln>
            <a:noFill/>
          </a:ln>
        </p:spPr>
      </p:pic>
      <p:pic>
        <p:nvPicPr>
          <p:cNvPr descr="Image result for GE energy 1930s" id="278" name="Google Shape;278;p19"/>
          <p:cNvPicPr preferRelativeResize="0"/>
          <p:nvPr/>
        </p:nvPicPr>
        <p:blipFill rotWithShape="1">
          <a:blip r:embed="rId7">
            <a:alphaModFix/>
          </a:blip>
          <a:srcRect b="0" l="0" r="0" t="0"/>
          <a:stretch/>
        </p:blipFill>
        <p:spPr>
          <a:xfrm>
            <a:off x="7455330" y="524130"/>
            <a:ext cx="2037232" cy="20372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2"/>
          <p:cNvSpPr txBox="1"/>
          <p:nvPr>
            <p:ph type="title"/>
          </p:nvPr>
        </p:nvSpPr>
        <p:spPr>
          <a:xfrm>
            <a:off x="685799" y="34290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American Physics from 1900 to 1930</a:t>
            </a:r>
            <a:endParaRPr/>
          </a:p>
        </p:txBody>
      </p:sp>
      <p:pic>
        <p:nvPicPr>
          <p:cNvPr descr="https://lovelylady426.files.wordpress.com/2013/06/wpid-image001.gif" id="96" name="Google Shape;96;p2"/>
          <p:cNvPicPr preferRelativeResize="0"/>
          <p:nvPr/>
        </p:nvPicPr>
        <p:blipFill rotWithShape="1">
          <a:blip r:embed="rId3">
            <a:alphaModFix/>
          </a:blip>
          <a:srcRect b="0" l="0" r="0" t="0"/>
          <a:stretch/>
        </p:blipFill>
        <p:spPr>
          <a:xfrm>
            <a:off x="2263294" y="1690688"/>
            <a:ext cx="7360611" cy="4345807"/>
          </a:xfrm>
          <a:prstGeom prst="rect">
            <a:avLst/>
          </a:prstGeom>
          <a:noFill/>
          <a:ln>
            <a:noFill/>
          </a:ln>
        </p:spPr>
      </p:pic>
      <p:sp>
        <p:nvSpPr>
          <p:cNvPr descr="Image result for german flag" id="97" name="Google Shape;97;p2"/>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Image result for german flag" id="98" name="Google Shape;98;p2"/>
          <p:cNvSpPr/>
          <p:nvPr/>
        </p:nvSpPr>
        <p:spPr>
          <a:xfrm>
            <a:off x="6096000" y="34290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Image result for german flag" id="99" name="Google Shape;99;p2"/>
          <p:cNvSpPr/>
          <p:nvPr/>
        </p:nvSpPr>
        <p:spPr>
          <a:xfrm>
            <a:off x="6248400" y="35814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Image result for german flag" id="100" name="Google Shape;100;p2"/>
          <p:cNvPicPr preferRelativeResize="0"/>
          <p:nvPr/>
        </p:nvPicPr>
        <p:blipFill rotWithShape="1">
          <a:blip r:embed="rId4">
            <a:alphaModFix/>
          </a:blip>
          <a:srcRect b="0" l="0" r="0" t="0"/>
          <a:stretch/>
        </p:blipFill>
        <p:spPr>
          <a:xfrm>
            <a:off x="2324915" y="2881861"/>
            <a:ext cx="1755867" cy="1053520"/>
          </a:xfrm>
          <a:prstGeom prst="rect">
            <a:avLst/>
          </a:prstGeom>
          <a:noFill/>
          <a:ln>
            <a:noFill/>
          </a:ln>
        </p:spPr>
      </p:pic>
      <p:pic>
        <p:nvPicPr>
          <p:cNvPr descr="Image result for american flag" id="101" name="Google Shape;101;p2"/>
          <p:cNvPicPr preferRelativeResize="0"/>
          <p:nvPr/>
        </p:nvPicPr>
        <p:blipFill rotWithShape="1">
          <a:blip r:embed="rId5">
            <a:alphaModFix/>
          </a:blip>
          <a:srcRect b="0" l="0" r="0" t="0"/>
          <a:stretch/>
        </p:blipFill>
        <p:spPr>
          <a:xfrm>
            <a:off x="2755664" y="4707337"/>
            <a:ext cx="1318248" cy="6942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959"/>
              <a:buFont typeface="Calibri"/>
              <a:buNone/>
            </a:pPr>
            <a:br>
              <a:rPr lang="en-US" sz="3959"/>
            </a:br>
            <a:r>
              <a:rPr lang="en-US" sz="3959"/>
              <a:t>1931: American founded physics journal is cited more than German equivalent</a:t>
            </a:r>
            <a:br>
              <a:rPr lang="en-US" sz="3959"/>
            </a:br>
            <a:endParaRPr sz="3959"/>
          </a:p>
        </p:txBody>
      </p:sp>
      <p:pic>
        <p:nvPicPr>
          <p:cNvPr descr="http://www.airportparkingeu.com/img/europe.png" id="285" name="Google Shape;285;p20"/>
          <p:cNvPicPr preferRelativeResize="0"/>
          <p:nvPr/>
        </p:nvPicPr>
        <p:blipFill rotWithShape="1">
          <a:blip r:embed="rId3">
            <a:alphaModFix/>
          </a:blip>
          <a:srcRect b="0" l="0" r="0" t="0"/>
          <a:stretch/>
        </p:blipFill>
        <p:spPr>
          <a:xfrm rot="151159">
            <a:off x="7405031" y="2735382"/>
            <a:ext cx="4396211" cy="4027943"/>
          </a:xfrm>
          <a:prstGeom prst="rect">
            <a:avLst/>
          </a:prstGeom>
          <a:noFill/>
          <a:ln>
            <a:noFill/>
          </a:ln>
        </p:spPr>
      </p:pic>
      <p:pic>
        <p:nvPicPr>
          <p:cNvPr descr="http://www.usa.siemens.com/ingenuity-for-life/html/images/infographics/map/bg_map.png" id="286" name="Google Shape;286;p20"/>
          <p:cNvPicPr preferRelativeResize="0"/>
          <p:nvPr/>
        </p:nvPicPr>
        <p:blipFill rotWithShape="1">
          <a:blip r:embed="rId4">
            <a:alphaModFix/>
          </a:blip>
          <a:srcRect b="0" l="0" r="0" t="0"/>
          <a:stretch/>
        </p:blipFill>
        <p:spPr>
          <a:xfrm rot="-577874">
            <a:off x="234425" y="3278280"/>
            <a:ext cx="4764467" cy="3203735"/>
          </a:xfrm>
          <a:prstGeom prst="rect">
            <a:avLst/>
          </a:prstGeom>
          <a:noFill/>
          <a:ln>
            <a:noFill/>
          </a:ln>
        </p:spPr>
      </p:pic>
      <p:sp>
        <p:nvSpPr>
          <p:cNvPr id="287" name="Google Shape;287;p20"/>
          <p:cNvSpPr txBox="1"/>
          <p:nvPr/>
        </p:nvSpPr>
        <p:spPr>
          <a:xfrm>
            <a:off x="5081336" y="4567664"/>
            <a:ext cx="1319463" cy="132974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0000"/>
              <a:buFont typeface="Calibri"/>
              <a:buNone/>
            </a:pPr>
            <a:r>
              <a:rPr lang="en-US" sz="30000">
                <a:solidFill>
                  <a:schemeClr val="dk1"/>
                </a:solidFill>
                <a:latin typeface="Calibri"/>
                <a:ea typeface="Calibri"/>
                <a:cs typeface="Calibri"/>
                <a:sym typeface="Calibri"/>
              </a:rPr>
              <a:t>&gt;</a:t>
            </a:r>
            <a:endParaRPr/>
          </a:p>
        </p:txBody>
      </p:sp>
      <p:sp>
        <p:nvSpPr>
          <p:cNvPr id="288" name="Google Shape;288;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More citations = more influential, important paper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Popular opinion of physics</a:t>
            </a:r>
            <a:endParaRPr/>
          </a:p>
        </p:txBody>
      </p:sp>
      <p:sp>
        <p:nvSpPr>
          <p:cNvPr id="295" name="Google Shape;295;p21"/>
          <p:cNvSpPr txBox="1"/>
          <p:nvPr>
            <p:ph idx="1" type="body"/>
          </p:nvPr>
        </p:nvSpPr>
        <p:spPr>
          <a:xfrm>
            <a:off x="388034" y="3527963"/>
            <a:ext cx="1961271" cy="1091833"/>
          </a:xfrm>
          <a:prstGeom prst="rect">
            <a:avLst/>
          </a:prstGeom>
          <a:noFill/>
          <a:ln>
            <a:noFill/>
          </a:ln>
        </p:spPr>
        <p:txBody>
          <a:bodyPr anchorCtr="0" anchor="t" bIns="45700" lIns="91425" spcFirstLastPara="1" rIns="91425" wrap="square" tIns="45700">
            <a:normAutofit/>
          </a:bodyPr>
          <a:lstStyle/>
          <a:p>
            <a:pPr indent="0" lvl="0" marL="0" rtl="0" algn="l">
              <a:lnSpc>
                <a:spcPct val="70000"/>
              </a:lnSpc>
              <a:spcBef>
                <a:spcPts val="0"/>
              </a:spcBef>
              <a:spcAft>
                <a:spcPts val="0"/>
              </a:spcAft>
              <a:buClr>
                <a:schemeClr val="dk1"/>
              </a:buClr>
              <a:buSzPts val="2590"/>
              <a:buNone/>
            </a:pPr>
            <a:r>
              <a:rPr b="1" lang="en-US" sz="2590"/>
              <a:t>WWI</a:t>
            </a:r>
            <a:endParaRPr/>
          </a:p>
          <a:p>
            <a:pPr indent="0" lvl="0" marL="0" rtl="0" algn="l">
              <a:lnSpc>
                <a:spcPct val="70000"/>
              </a:lnSpc>
              <a:spcBef>
                <a:spcPts val="1000"/>
              </a:spcBef>
              <a:spcAft>
                <a:spcPts val="0"/>
              </a:spcAft>
              <a:buClr>
                <a:schemeClr val="dk1"/>
              </a:buClr>
              <a:buSzPts val="2590"/>
              <a:buNone/>
            </a:pPr>
            <a:r>
              <a:rPr lang="en-US" sz="2590"/>
              <a:t>We need weapons </a:t>
            </a:r>
            <a:endParaRPr/>
          </a:p>
        </p:txBody>
      </p:sp>
      <p:sp>
        <p:nvSpPr>
          <p:cNvPr id="296" name="Google Shape;296;p21"/>
          <p:cNvSpPr/>
          <p:nvPr/>
        </p:nvSpPr>
        <p:spPr>
          <a:xfrm>
            <a:off x="689317" y="604911"/>
            <a:ext cx="10227212" cy="5852160"/>
          </a:xfrm>
          <a:custGeom>
            <a:rect b="b" l="l" r="r" t="t"/>
            <a:pathLst>
              <a:path extrusionOk="0" h="5724698" w="7296763">
                <a:moveTo>
                  <a:pt x="0" y="5724698"/>
                </a:moveTo>
                <a:cubicBezTo>
                  <a:pt x="630702" y="4594593"/>
                  <a:pt x="1261404" y="3464489"/>
                  <a:pt x="1899139" y="3220649"/>
                </a:cubicBezTo>
                <a:cubicBezTo>
                  <a:pt x="2536874" y="2976809"/>
                  <a:pt x="3008142" y="4714169"/>
                  <a:pt x="3826413" y="4261658"/>
                </a:cubicBezTo>
                <a:cubicBezTo>
                  <a:pt x="4644684" y="3809147"/>
                  <a:pt x="6236678" y="1192556"/>
                  <a:pt x="6808764" y="505584"/>
                </a:cubicBezTo>
                <a:cubicBezTo>
                  <a:pt x="7380850" y="-181388"/>
                  <a:pt x="7319890" y="-20782"/>
                  <a:pt x="7258930" y="139824"/>
                </a:cubicBezTo>
              </a:path>
            </a:pathLst>
          </a:custGeom>
          <a:noFill/>
          <a:ln cap="flat" cmpd="sng" w="762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21"/>
          <p:cNvSpPr txBox="1"/>
          <p:nvPr/>
        </p:nvSpPr>
        <p:spPr>
          <a:xfrm>
            <a:off x="2791264" y="2583083"/>
            <a:ext cx="1961271" cy="1091833"/>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2590"/>
              <a:buFont typeface="Arial"/>
              <a:buNone/>
            </a:pPr>
            <a:r>
              <a:rPr lang="en-US" sz="2590">
                <a:solidFill>
                  <a:schemeClr val="dk1"/>
                </a:solidFill>
                <a:latin typeface="Calibri"/>
                <a:ea typeface="Calibri"/>
                <a:cs typeface="Calibri"/>
                <a:sym typeface="Calibri"/>
              </a:rPr>
              <a:t>We won!! Research is cool</a:t>
            </a:r>
            <a:endParaRPr/>
          </a:p>
        </p:txBody>
      </p:sp>
      <p:sp>
        <p:nvSpPr>
          <p:cNvPr id="298" name="Google Shape;298;p21"/>
          <p:cNvSpPr txBox="1"/>
          <p:nvPr/>
        </p:nvSpPr>
        <p:spPr>
          <a:xfrm>
            <a:off x="4079631" y="5197328"/>
            <a:ext cx="4600135" cy="1091833"/>
          </a:xfrm>
          <a:prstGeom prst="rect">
            <a:avLst/>
          </a:prstGeom>
          <a:noFill/>
          <a:ln>
            <a:noFill/>
          </a:ln>
        </p:spPr>
        <p:txBody>
          <a:bodyPr anchorCtr="0" anchor="t" bIns="45700" lIns="91425" spcFirstLastPara="1" rIns="91425" wrap="square" tIns="45700">
            <a:normAutofit/>
          </a:bodyPr>
          <a:lstStyle/>
          <a:p>
            <a:pPr indent="0" lvl="0" marL="0" marR="0" rtl="0" algn="l">
              <a:lnSpc>
                <a:spcPct val="70000"/>
              </a:lnSpc>
              <a:spcBef>
                <a:spcPts val="0"/>
              </a:spcBef>
              <a:spcAft>
                <a:spcPts val="0"/>
              </a:spcAft>
              <a:buClr>
                <a:schemeClr val="dk1"/>
              </a:buClr>
              <a:buSzPts val="2590"/>
              <a:buFont typeface="Arial"/>
              <a:buNone/>
            </a:pPr>
            <a:r>
              <a:rPr b="1" lang="en-US" sz="2590">
                <a:solidFill>
                  <a:schemeClr val="dk1"/>
                </a:solidFill>
                <a:latin typeface="Calibri"/>
                <a:ea typeface="Calibri"/>
                <a:cs typeface="Calibri"/>
                <a:sym typeface="Calibri"/>
              </a:rPr>
              <a:t>Great depression</a:t>
            </a:r>
            <a:endParaRPr/>
          </a:p>
          <a:p>
            <a:pPr indent="0" lvl="0" marL="0" marR="0" rtl="0" algn="l">
              <a:lnSpc>
                <a:spcPct val="70000"/>
              </a:lnSpc>
              <a:spcBef>
                <a:spcPts val="1000"/>
              </a:spcBef>
              <a:spcAft>
                <a:spcPts val="0"/>
              </a:spcAft>
              <a:buClr>
                <a:schemeClr val="dk1"/>
              </a:buClr>
              <a:buSzPts val="2590"/>
              <a:buFont typeface="Arial"/>
              <a:buNone/>
            </a:pPr>
            <a:r>
              <a:rPr lang="en-US" sz="2590">
                <a:solidFill>
                  <a:schemeClr val="dk1"/>
                </a:solidFill>
                <a:latin typeface="Calibri"/>
                <a:ea typeface="Calibri"/>
                <a:cs typeface="Calibri"/>
                <a:sym typeface="Calibri"/>
              </a:rPr>
              <a:t>Why are we spending money on beakers when erryone broke</a:t>
            </a:r>
            <a:endParaRPr/>
          </a:p>
        </p:txBody>
      </p:sp>
      <p:sp>
        <p:nvSpPr>
          <p:cNvPr id="299" name="Google Shape;299;p21"/>
          <p:cNvSpPr txBox="1"/>
          <p:nvPr/>
        </p:nvSpPr>
        <p:spPr>
          <a:xfrm>
            <a:off x="8503333" y="2982046"/>
            <a:ext cx="3504028" cy="1091833"/>
          </a:xfrm>
          <a:prstGeom prst="rect">
            <a:avLst/>
          </a:prstGeom>
          <a:noFill/>
          <a:ln>
            <a:noFill/>
          </a:ln>
        </p:spPr>
        <p:txBody>
          <a:bodyPr anchorCtr="0" anchor="t" bIns="45700" lIns="91425" spcFirstLastPara="1" rIns="91425" wrap="square" tIns="45700">
            <a:normAutofit/>
          </a:bodyPr>
          <a:lstStyle/>
          <a:p>
            <a:pPr indent="0" lvl="0" marL="0" marR="0" rtl="0" algn="l">
              <a:lnSpc>
                <a:spcPct val="70000"/>
              </a:lnSpc>
              <a:spcBef>
                <a:spcPts val="0"/>
              </a:spcBef>
              <a:spcAft>
                <a:spcPts val="0"/>
              </a:spcAft>
              <a:buClr>
                <a:schemeClr val="dk1"/>
              </a:buClr>
              <a:buSzPts val="2590"/>
              <a:buFont typeface="Arial"/>
              <a:buNone/>
            </a:pPr>
            <a:r>
              <a:rPr b="1" lang="en-US" sz="2590">
                <a:solidFill>
                  <a:schemeClr val="dk1"/>
                </a:solidFill>
                <a:latin typeface="Calibri"/>
                <a:ea typeface="Calibri"/>
                <a:cs typeface="Calibri"/>
                <a:sym typeface="Calibri"/>
              </a:rPr>
              <a:t>WWII</a:t>
            </a:r>
            <a:endParaRPr/>
          </a:p>
          <a:p>
            <a:pPr indent="0" lvl="0" marL="0" marR="0" rtl="0" algn="l">
              <a:lnSpc>
                <a:spcPct val="70000"/>
              </a:lnSpc>
              <a:spcBef>
                <a:spcPts val="1000"/>
              </a:spcBef>
              <a:spcAft>
                <a:spcPts val="0"/>
              </a:spcAft>
              <a:buClr>
                <a:schemeClr val="dk1"/>
              </a:buClr>
              <a:buSzPts val="2590"/>
              <a:buFont typeface="Arial"/>
              <a:buNone/>
            </a:pPr>
            <a:r>
              <a:rPr lang="en-US" sz="2590">
                <a:solidFill>
                  <a:schemeClr val="dk1"/>
                </a:solidFill>
                <a:latin typeface="Calibri"/>
                <a:ea typeface="Calibri"/>
                <a:cs typeface="Calibri"/>
                <a:sym typeface="Calibri"/>
              </a:rPr>
              <a:t>We need weapons again!!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3"/>
          <p:cNvSpPr txBox="1"/>
          <p:nvPr>
            <p:ph type="title"/>
          </p:nvPr>
        </p:nvSpPr>
        <p:spPr>
          <a:xfrm>
            <a:off x="43925"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‘European Powerhouse’ of research</a:t>
            </a:r>
            <a:endParaRPr/>
          </a:p>
        </p:txBody>
      </p:sp>
      <p:sp>
        <p:nvSpPr>
          <p:cNvPr id="108" name="Google Shape;108;p3"/>
          <p:cNvSpPr txBox="1"/>
          <p:nvPr>
            <p:ph idx="1" type="body"/>
          </p:nvPr>
        </p:nvSpPr>
        <p:spPr>
          <a:xfrm>
            <a:off x="-968527" y="7100216"/>
            <a:ext cx="6500446" cy="4052741"/>
          </a:xfrm>
          <a:prstGeom prst="rect">
            <a:avLst/>
          </a:prstGeom>
          <a:noFill/>
          <a:ln>
            <a:noFill/>
          </a:ln>
        </p:spPr>
        <p:txBody>
          <a:bodyPr anchorCtr="0" anchor="t" bIns="45700" lIns="91425" spcFirstLastPara="1" rIns="91425" wrap="square" tIns="45700">
            <a:normAutofit/>
          </a:bodyPr>
          <a:lstStyle/>
          <a:p>
            <a:pPr indent="0" lvl="0" marL="0" rtl="0" algn="l">
              <a:lnSpc>
                <a:spcPct val="70000"/>
              </a:lnSpc>
              <a:spcBef>
                <a:spcPts val="0"/>
              </a:spcBef>
              <a:spcAft>
                <a:spcPts val="0"/>
              </a:spcAft>
              <a:buClr>
                <a:schemeClr val="dk1"/>
              </a:buClr>
              <a:buSzPts val="1960"/>
              <a:buNone/>
            </a:pPr>
            <a:r>
              <a:rPr lang="en-US" sz="1960"/>
              <a:t>Einstein - photoelectric effect, Brownian motion, special relativity, and the equivalence of mass and energy, German theoretical physicist 1905</a:t>
            </a:r>
            <a:endParaRPr/>
          </a:p>
          <a:p>
            <a:pPr indent="0" lvl="0" marL="0" rtl="0" algn="l">
              <a:lnSpc>
                <a:spcPct val="70000"/>
              </a:lnSpc>
              <a:spcBef>
                <a:spcPts val="1000"/>
              </a:spcBef>
              <a:spcAft>
                <a:spcPts val="0"/>
              </a:spcAft>
              <a:buClr>
                <a:schemeClr val="dk1"/>
              </a:buClr>
              <a:buSzPts val="1960"/>
              <a:buNone/>
            </a:pPr>
            <a:r>
              <a:rPr lang="en-US" sz="1960"/>
              <a:t>Radio waves were first produced deliberately by German </a:t>
            </a:r>
            <a:r>
              <a:rPr lang="en-US" sz="1960" u="sng">
                <a:solidFill>
                  <a:schemeClr val="hlink"/>
                </a:solidFill>
                <a:hlinkClick r:id="rId3"/>
              </a:rPr>
              <a:t>Heinrich Hertz</a:t>
            </a:r>
            <a:r>
              <a:rPr lang="en-US" sz="1960"/>
              <a:t> in 1887</a:t>
            </a:r>
            <a:endParaRPr/>
          </a:p>
          <a:p>
            <a:pPr indent="0" lvl="0" marL="0" rtl="0" algn="l">
              <a:lnSpc>
                <a:spcPct val="70000"/>
              </a:lnSpc>
              <a:spcBef>
                <a:spcPts val="1000"/>
              </a:spcBef>
              <a:spcAft>
                <a:spcPts val="0"/>
              </a:spcAft>
              <a:buClr>
                <a:schemeClr val="dk1"/>
              </a:buClr>
              <a:buSzPts val="1960"/>
              <a:buNone/>
            </a:pPr>
            <a:r>
              <a:rPr lang="en-US" sz="1960"/>
              <a:t>JJ Thompson, English – discovered electron with cathode ray tube experiments 1895</a:t>
            </a:r>
            <a:endParaRPr/>
          </a:p>
          <a:p>
            <a:pPr indent="0" lvl="0" marL="0" rtl="0" algn="l">
              <a:lnSpc>
                <a:spcPct val="70000"/>
              </a:lnSpc>
              <a:spcBef>
                <a:spcPts val="1000"/>
              </a:spcBef>
              <a:spcAft>
                <a:spcPts val="0"/>
              </a:spcAft>
              <a:buClr>
                <a:schemeClr val="dk1"/>
              </a:buClr>
              <a:buSzPts val="1960"/>
              <a:buNone/>
            </a:pPr>
            <a:r>
              <a:rPr lang="en-US" sz="1960"/>
              <a:t>German physicist </a:t>
            </a:r>
            <a:r>
              <a:rPr lang="en-US" sz="1960" u="sng">
                <a:solidFill>
                  <a:schemeClr val="hlink"/>
                </a:solidFill>
                <a:hlinkClick r:id="rId4"/>
              </a:rPr>
              <a:t>Wilhelm Röntgen</a:t>
            </a:r>
            <a:r>
              <a:rPr lang="en-US" sz="1960"/>
              <a:t> is usually credited as the discoverer of X-rays in 1895, because he was the first to systematically study them, though he is not the first to have observed their effects</a:t>
            </a:r>
            <a:endParaRPr/>
          </a:p>
          <a:p>
            <a:pPr indent="-228600" lvl="0" marL="228600" rtl="0" algn="l">
              <a:lnSpc>
                <a:spcPct val="70000"/>
              </a:lnSpc>
              <a:spcBef>
                <a:spcPts val="1000"/>
              </a:spcBef>
              <a:spcAft>
                <a:spcPts val="0"/>
              </a:spcAft>
              <a:buClr>
                <a:schemeClr val="dk1"/>
              </a:buClr>
              <a:buSzPts val="1960"/>
              <a:buChar char="•"/>
            </a:pPr>
            <a:r>
              <a:rPr lang="en-US" sz="1960"/>
              <a:t>‘Newly unified monarchy under Bismarck and the Kaiser’ gave physics professors social and economic status, right under the aristocracy</a:t>
            </a:r>
            <a:endParaRPr/>
          </a:p>
          <a:p>
            <a:pPr indent="-228600" lvl="1" marL="685800" rtl="0" algn="l">
              <a:lnSpc>
                <a:spcPct val="70000"/>
              </a:lnSpc>
              <a:spcBef>
                <a:spcPts val="500"/>
              </a:spcBef>
              <a:spcAft>
                <a:spcPts val="0"/>
              </a:spcAft>
              <a:buClr>
                <a:schemeClr val="dk1"/>
              </a:buClr>
              <a:buSzPts val="1679"/>
              <a:buChar char="•"/>
            </a:pPr>
            <a:r>
              <a:rPr lang="en-US" sz="1679"/>
              <a:t>Even today, professors have higher social status there than her</a:t>
            </a:r>
            <a:endParaRPr/>
          </a:p>
        </p:txBody>
      </p:sp>
      <p:pic>
        <p:nvPicPr>
          <p:cNvPr descr="Image result for einstein" id="109" name="Google Shape;109;p3"/>
          <p:cNvPicPr preferRelativeResize="0"/>
          <p:nvPr/>
        </p:nvPicPr>
        <p:blipFill rotWithShape="1">
          <a:blip r:embed="rId5">
            <a:alphaModFix/>
          </a:blip>
          <a:srcRect b="0" l="0" r="0" t="0"/>
          <a:stretch/>
        </p:blipFill>
        <p:spPr>
          <a:xfrm>
            <a:off x="9355654" y="932747"/>
            <a:ext cx="2460106" cy="3280142"/>
          </a:xfrm>
          <a:prstGeom prst="rect">
            <a:avLst/>
          </a:prstGeom>
          <a:noFill/>
          <a:ln>
            <a:noFill/>
          </a:ln>
        </p:spPr>
      </p:pic>
      <p:pic>
        <p:nvPicPr>
          <p:cNvPr descr="Image result for jj thomson" id="110" name="Google Shape;110;p3"/>
          <p:cNvPicPr preferRelativeResize="0"/>
          <p:nvPr/>
        </p:nvPicPr>
        <p:blipFill rotWithShape="1">
          <a:blip r:embed="rId6">
            <a:alphaModFix/>
          </a:blip>
          <a:srcRect b="0" l="0" r="0" t="0"/>
          <a:stretch/>
        </p:blipFill>
        <p:spPr>
          <a:xfrm>
            <a:off x="6405847" y="1213415"/>
            <a:ext cx="2284343" cy="3570320"/>
          </a:xfrm>
          <a:prstGeom prst="rect">
            <a:avLst/>
          </a:prstGeom>
          <a:noFill/>
          <a:ln>
            <a:noFill/>
          </a:ln>
        </p:spPr>
      </p:pic>
      <p:pic>
        <p:nvPicPr>
          <p:cNvPr descr="Image result for heinrich hertz" id="111" name="Google Shape;111;p3"/>
          <p:cNvPicPr preferRelativeResize="0"/>
          <p:nvPr/>
        </p:nvPicPr>
        <p:blipFill rotWithShape="1">
          <a:blip r:embed="rId7">
            <a:alphaModFix/>
          </a:blip>
          <a:srcRect b="0" l="0" r="0" t="0"/>
          <a:stretch/>
        </p:blipFill>
        <p:spPr>
          <a:xfrm>
            <a:off x="341349" y="1312968"/>
            <a:ext cx="2655070" cy="3073791"/>
          </a:xfrm>
          <a:prstGeom prst="rect">
            <a:avLst/>
          </a:prstGeom>
          <a:noFill/>
          <a:ln>
            <a:noFill/>
          </a:ln>
        </p:spPr>
      </p:pic>
      <p:pic>
        <p:nvPicPr>
          <p:cNvPr descr="Image result for rontgen" id="112" name="Google Shape;112;p3"/>
          <p:cNvPicPr preferRelativeResize="0"/>
          <p:nvPr/>
        </p:nvPicPr>
        <p:blipFill rotWithShape="1">
          <a:blip r:embed="rId8">
            <a:alphaModFix/>
          </a:blip>
          <a:srcRect b="0" l="0" r="0" t="0"/>
          <a:stretch/>
        </p:blipFill>
        <p:spPr>
          <a:xfrm>
            <a:off x="3430208" y="1213415"/>
            <a:ext cx="2406744" cy="3381181"/>
          </a:xfrm>
          <a:prstGeom prst="rect">
            <a:avLst/>
          </a:prstGeom>
          <a:noFill/>
          <a:ln>
            <a:noFill/>
          </a:ln>
        </p:spPr>
      </p:pic>
      <p:sp>
        <p:nvSpPr>
          <p:cNvPr id="113" name="Google Shape;113;p3"/>
          <p:cNvSpPr txBox="1"/>
          <p:nvPr/>
        </p:nvSpPr>
        <p:spPr>
          <a:xfrm>
            <a:off x="3411789" y="5603959"/>
            <a:ext cx="2897945"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Wilhelm Röntgen</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1895</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 name="Google Shape;114;p3"/>
          <p:cNvSpPr txBox="1"/>
          <p:nvPr/>
        </p:nvSpPr>
        <p:spPr>
          <a:xfrm>
            <a:off x="551840" y="5452456"/>
            <a:ext cx="3337840" cy="11387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Heinrich Hertz</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1887</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3"/>
          <p:cNvSpPr txBox="1"/>
          <p:nvPr/>
        </p:nvSpPr>
        <p:spPr>
          <a:xfrm>
            <a:off x="6405847" y="4959694"/>
            <a:ext cx="3337840"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Calibri"/>
                <a:ea typeface="Calibri"/>
                <a:cs typeface="Calibri"/>
                <a:sym typeface="Calibri"/>
              </a:rPr>
              <a:t>Electron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3"/>
          <p:cNvSpPr txBox="1"/>
          <p:nvPr/>
        </p:nvSpPr>
        <p:spPr>
          <a:xfrm>
            <a:off x="9223235" y="4388848"/>
            <a:ext cx="3337840" cy="18466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Calibri"/>
                <a:ea typeface="Calibri"/>
                <a:cs typeface="Calibri"/>
                <a:sym typeface="Calibri"/>
              </a:rPr>
              <a:t>Special Relativity</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3"/>
          <p:cNvSpPr txBox="1"/>
          <p:nvPr/>
        </p:nvSpPr>
        <p:spPr>
          <a:xfrm>
            <a:off x="3467624" y="4429144"/>
            <a:ext cx="2897945"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4800">
                <a:solidFill>
                  <a:schemeClr val="dk1"/>
                </a:solidFill>
                <a:latin typeface="Calibri"/>
                <a:ea typeface="Calibri"/>
                <a:cs typeface="Calibri"/>
                <a:sym typeface="Calibri"/>
              </a:rPr>
              <a:t>X-rays</a:t>
            </a:r>
            <a:endParaRPr/>
          </a:p>
        </p:txBody>
      </p:sp>
      <p:sp>
        <p:nvSpPr>
          <p:cNvPr id="118" name="Google Shape;118;p3"/>
          <p:cNvSpPr txBox="1"/>
          <p:nvPr/>
        </p:nvSpPr>
        <p:spPr>
          <a:xfrm>
            <a:off x="97450" y="4495331"/>
            <a:ext cx="3882683"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Calibri"/>
                <a:ea typeface="Calibri"/>
                <a:cs typeface="Calibri"/>
                <a:sym typeface="Calibri"/>
              </a:rPr>
              <a:t>Radio waves</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19" name="Google Shape;119;p3"/>
          <p:cNvSpPr txBox="1"/>
          <p:nvPr/>
        </p:nvSpPr>
        <p:spPr>
          <a:xfrm>
            <a:off x="6131213" y="5787536"/>
            <a:ext cx="3337840"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JJ Thompson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1895</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3"/>
          <p:cNvSpPr txBox="1"/>
          <p:nvPr/>
        </p:nvSpPr>
        <p:spPr>
          <a:xfrm>
            <a:off x="9194419" y="5883023"/>
            <a:ext cx="3337840" cy="8002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Einstein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1905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4"/>
          <p:cNvSpPr txBox="1"/>
          <p:nvPr>
            <p:ph type="title"/>
          </p:nvPr>
        </p:nvSpPr>
        <p:spPr>
          <a:xfrm>
            <a:off x="7765366" y="365125"/>
            <a:ext cx="3588434"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1860s</a:t>
            </a:r>
            <a:endParaRPr/>
          </a:p>
        </p:txBody>
      </p:sp>
      <p:pic>
        <p:nvPicPr>
          <p:cNvPr descr="http://images.dailykos.com/images/315110/story_image/civil_war_image_%281%29.jpeg?1476986421" id="127" name="Google Shape;127;p4"/>
          <p:cNvPicPr preferRelativeResize="0"/>
          <p:nvPr/>
        </p:nvPicPr>
        <p:blipFill rotWithShape="1">
          <a:blip r:embed="rId3">
            <a:alphaModFix/>
          </a:blip>
          <a:srcRect b="0" l="0" r="0" t="0"/>
          <a:stretch/>
        </p:blipFill>
        <p:spPr>
          <a:xfrm>
            <a:off x="181269" y="156357"/>
            <a:ext cx="7432776" cy="3107348"/>
          </a:xfrm>
          <a:prstGeom prst="rect">
            <a:avLst/>
          </a:prstGeom>
          <a:noFill/>
          <a:ln>
            <a:noFill/>
          </a:ln>
        </p:spPr>
      </p:pic>
      <p:pic>
        <p:nvPicPr>
          <p:cNvPr descr="Image result for morrill land grant" id="128" name="Google Shape;128;p4"/>
          <p:cNvPicPr preferRelativeResize="0"/>
          <p:nvPr/>
        </p:nvPicPr>
        <p:blipFill rotWithShape="1">
          <a:blip r:embed="rId4">
            <a:alphaModFix/>
          </a:blip>
          <a:srcRect b="0" l="0" r="0" t="0"/>
          <a:stretch/>
        </p:blipFill>
        <p:spPr>
          <a:xfrm>
            <a:off x="614216" y="3398642"/>
            <a:ext cx="6002508" cy="3301379"/>
          </a:xfrm>
          <a:prstGeom prst="rect">
            <a:avLst/>
          </a:prstGeom>
          <a:noFill/>
          <a:ln>
            <a:noFill/>
          </a:ln>
        </p:spPr>
      </p:pic>
      <p:pic>
        <p:nvPicPr>
          <p:cNvPr descr="Image result for morrill land grant" id="129" name="Google Shape;129;p4"/>
          <p:cNvPicPr preferRelativeResize="0"/>
          <p:nvPr/>
        </p:nvPicPr>
        <p:blipFill rotWithShape="1">
          <a:blip r:embed="rId5">
            <a:alphaModFix/>
          </a:blip>
          <a:srcRect b="0" l="0" r="0" t="0"/>
          <a:stretch/>
        </p:blipFill>
        <p:spPr>
          <a:xfrm>
            <a:off x="6945189" y="1875041"/>
            <a:ext cx="4955693" cy="40553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descr="http://www.farmcollector.com/-/media/Images/FCM/Editorial/Articles/Magazine-Articles/2012/03-01/George-Frick-and-His-Steam-Empire/Frick-Steam-Engine-Illustration.jpg" id="135" name="Google Shape;135;p5"/>
          <p:cNvPicPr preferRelativeResize="0"/>
          <p:nvPr/>
        </p:nvPicPr>
        <p:blipFill rotWithShape="1">
          <a:blip r:embed="rId3">
            <a:alphaModFix/>
          </a:blip>
          <a:srcRect b="0" l="0" r="0" t="0"/>
          <a:stretch/>
        </p:blipFill>
        <p:spPr>
          <a:xfrm>
            <a:off x="1211993" y="365125"/>
            <a:ext cx="3651710" cy="3144387"/>
          </a:xfrm>
          <a:prstGeom prst="rect">
            <a:avLst/>
          </a:prstGeom>
          <a:noFill/>
          <a:ln>
            <a:noFill/>
          </a:ln>
        </p:spPr>
      </p:pic>
      <p:pic>
        <p:nvPicPr>
          <p:cNvPr descr="Image result for transcontinental railroad golden spike" id="136" name="Google Shape;136;p5"/>
          <p:cNvPicPr preferRelativeResize="0"/>
          <p:nvPr/>
        </p:nvPicPr>
        <p:blipFill rotWithShape="1">
          <a:blip r:embed="rId4">
            <a:alphaModFix/>
          </a:blip>
          <a:srcRect b="0" l="0" r="0" t="0"/>
          <a:stretch/>
        </p:blipFill>
        <p:spPr>
          <a:xfrm>
            <a:off x="5237496" y="169522"/>
            <a:ext cx="6790382" cy="4092989"/>
          </a:xfrm>
          <a:prstGeom prst="rect">
            <a:avLst/>
          </a:prstGeom>
          <a:noFill/>
          <a:ln>
            <a:noFill/>
          </a:ln>
        </p:spPr>
      </p:pic>
      <p:pic>
        <p:nvPicPr>
          <p:cNvPr descr="Image result for telegraph company" id="137" name="Google Shape;137;p5"/>
          <p:cNvPicPr preferRelativeResize="0"/>
          <p:nvPr/>
        </p:nvPicPr>
        <p:blipFill rotWithShape="1">
          <a:blip r:embed="rId5">
            <a:alphaModFix/>
          </a:blip>
          <a:srcRect b="0" l="0" r="0" t="0"/>
          <a:stretch/>
        </p:blipFill>
        <p:spPr>
          <a:xfrm>
            <a:off x="2793361" y="3509512"/>
            <a:ext cx="6096000" cy="3686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6"/>
          <p:cNvSpPr txBox="1"/>
          <p:nvPr>
            <p:ph type="title"/>
          </p:nvPr>
        </p:nvSpPr>
        <p:spPr>
          <a:xfrm>
            <a:off x="4632740" y="365125"/>
            <a:ext cx="672106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 Plea for Pure Science</a:t>
            </a:r>
            <a:endParaRPr/>
          </a:p>
        </p:txBody>
      </p:sp>
      <p:sp>
        <p:nvSpPr>
          <p:cNvPr id="144" name="Google Shape;144;p6"/>
          <p:cNvSpPr txBox="1"/>
          <p:nvPr>
            <p:ph idx="1" type="body"/>
          </p:nvPr>
        </p:nvSpPr>
        <p:spPr>
          <a:xfrm>
            <a:off x="5880294" y="1825625"/>
            <a:ext cx="5473505"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Image result for henry rowland plea for pure science" id="145" name="Google Shape;145;p6"/>
          <p:cNvPicPr preferRelativeResize="0"/>
          <p:nvPr/>
        </p:nvPicPr>
        <p:blipFill rotWithShape="1">
          <a:blip r:embed="rId3">
            <a:alphaModFix/>
          </a:blip>
          <a:srcRect b="0" l="0" r="0" t="0"/>
          <a:stretch/>
        </p:blipFill>
        <p:spPr>
          <a:xfrm>
            <a:off x="1352111" y="1272285"/>
            <a:ext cx="2347692" cy="3967930"/>
          </a:xfrm>
          <a:prstGeom prst="rect">
            <a:avLst/>
          </a:prstGeom>
          <a:noFill/>
          <a:ln>
            <a:noFill/>
          </a:ln>
        </p:spPr>
      </p:pic>
      <p:sp>
        <p:nvSpPr>
          <p:cNvPr id="146" name="Google Shape;146;p6"/>
          <p:cNvSpPr/>
          <p:nvPr/>
        </p:nvSpPr>
        <p:spPr>
          <a:xfrm>
            <a:off x="4632740" y="1992047"/>
            <a:ext cx="6537007" cy="5629718"/>
          </a:xfrm>
          <a:prstGeom prst="rect">
            <a:avLst/>
          </a:prstGeom>
          <a:solidFill>
            <a:schemeClr val="lt1"/>
          </a:solidFill>
          <a:ln>
            <a:noFill/>
          </a:ln>
        </p:spPr>
        <p:txBody>
          <a:bodyPr anchorCtr="0" anchor="ctr" bIns="88850" lIns="0" spcFirstLastPara="1" rIns="0" wrap="square" tIns="0">
            <a:spAutoFit/>
          </a:bodyPr>
          <a:lstStyle/>
          <a:p>
            <a:pPr indent="0" lvl="0" marL="0" marR="0" rtl="0" algn="l">
              <a:lnSpc>
                <a:spcPct val="100000"/>
              </a:lnSpc>
              <a:spcBef>
                <a:spcPts val="0"/>
              </a:spcBef>
              <a:spcAft>
                <a:spcPts val="0"/>
              </a:spcAft>
              <a:buClr>
                <a:srgbClr val="D8D8D8"/>
              </a:buClr>
              <a:buSzPts val="2400"/>
              <a:buFont typeface="Arial"/>
              <a:buNone/>
            </a:pPr>
            <a:r>
              <a:rPr lang="en-US" sz="2400">
                <a:solidFill>
                  <a:srgbClr val="D8D8D8"/>
                </a:solidFill>
                <a:latin typeface="Arial"/>
                <a:ea typeface="Arial"/>
                <a:cs typeface="Arial"/>
                <a:sym typeface="Arial"/>
              </a:rPr>
              <a:t>We are tired of </a:t>
            </a:r>
            <a:r>
              <a:rPr b="1" i="0" lang="en-US" sz="2400" u="none" cap="none" strike="noStrike">
                <a:solidFill>
                  <a:schemeClr val="dk1"/>
                </a:solidFill>
                <a:latin typeface="Arial"/>
                <a:ea typeface="Arial"/>
                <a:cs typeface="Arial"/>
                <a:sym typeface="Arial"/>
              </a:rPr>
              <a:t>mediocrity, the curse of our country</a:t>
            </a:r>
            <a:r>
              <a:rPr b="0" i="0" lang="en-US" sz="2400" u="none" cap="none" strike="noStrike">
                <a:solidFill>
                  <a:srgbClr val="D8D8D8"/>
                </a:solidFill>
                <a:latin typeface="Arial"/>
                <a:ea typeface="Arial"/>
                <a:cs typeface="Arial"/>
                <a:sym typeface="Arial"/>
              </a:rPr>
              <a:t>…We are tired of seeing our countrymen take their science from abroad, and boast that they here convert it into wealth. </a:t>
            </a:r>
            <a:r>
              <a:rPr lang="en-US" sz="2400">
                <a:solidFill>
                  <a:srgbClr val="D8D8D8"/>
                </a:solidFill>
                <a:latin typeface="Arial"/>
                <a:ea typeface="Arial"/>
                <a:cs typeface="Arial"/>
                <a:sym typeface="Arial"/>
              </a:rPr>
              <a:t>We are </a:t>
            </a:r>
            <a:r>
              <a:rPr b="1" i="0" lang="en-US" sz="2400" u="none" cap="none" strike="noStrike">
                <a:solidFill>
                  <a:schemeClr val="dk1"/>
                </a:solidFill>
                <a:latin typeface="Arial"/>
                <a:ea typeface="Arial"/>
                <a:cs typeface="Arial"/>
                <a:sym typeface="Arial"/>
              </a:rPr>
              <a:t>tired of seeing our professors degrading their chairs by the pursuit of applied science instead of pure science</a:t>
            </a:r>
            <a:r>
              <a:rPr i="0" lang="en-US" sz="2400" u="none" cap="none" strike="noStrike">
                <a:solidFill>
                  <a:srgbClr val="A5A5A5"/>
                </a:solidFill>
                <a:latin typeface="Arial"/>
                <a:ea typeface="Arial"/>
                <a:cs typeface="Arial"/>
                <a:sym typeface="Arial"/>
              </a:rPr>
              <a:t>; </a:t>
            </a:r>
            <a:r>
              <a:rPr lang="en-US" sz="2400">
                <a:solidFill>
                  <a:srgbClr val="D8D8D8"/>
                </a:solidFill>
                <a:latin typeface="Arial"/>
                <a:ea typeface="Arial"/>
                <a:cs typeface="Arial"/>
                <a:sym typeface="Arial"/>
              </a:rPr>
              <a:t>or sitting inactive while the whole world is open to investigation</a:t>
            </a:r>
            <a:r>
              <a:rPr i="0" lang="en-US" sz="2400" u="none" cap="none" strike="noStrike">
                <a:solidFill>
                  <a:srgbClr val="A5A5A5"/>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lingering by the wayside while the problem of the universe remains </a:t>
            </a:r>
            <a:r>
              <a:rPr b="1" lang="en-US" sz="2400">
                <a:solidFill>
                  <a:schemeClr val="dk1"/>
                </a:solidFill>
                <a:latin typeface="Arial"/>
                <a:ea typeface="Arial"/>
                <a:cs typeface="Arial"/>
                <a:sym typeface="Arial"/>
              </a:rPr>
              <a:t>unsolved</a:t>
            </a:r>
            <a:r>
              <a:rPr lang="en-US" sz="2400">
                <a:solidFill>
                  <a:srgbClr val="D8D8D8"/>
                </a:solidFill>
                <a:latin typeface="Arial"/>
                <a:ea typeface="Arial"/>
                <a:cs typeface="Arial"/>
                <a:sym typeface="Arial"/>
              </a:rPr>
              <a:t>…We are surrounded with mysteries, and have been created with minds to enjoy and reason to aid in the unfolding of such mysteries. Nature calls to us to study her, and our better feel- ings urge us in the same direction.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1900</a:t>
            </a:r>
            <a:endParaRPr/>
          </a:p>
        </p:txBody>
      </p:sp>
      <p:sp>
        <p:nvSpPr>
          <p:cNvPr id="153" name="Google Shape;153;p7"/>
          <p:cNvSpPr/>
          <p:nvPr/>
        </p:nvSpPr>
        <p:spPr>
          <a:xfrm>
            <a:off x="795086" y="511274"/>
            <a:ext cx="8572500" cy="769642"/>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000">
                <a:solidFill>
                  <a:schemeClr val="dk1"/>
                </a:solidFill>
                <a:latin typeface="Calibri"/>
                <a:ea typeface="Calibri"/>
                <a:cs typeface="Calibri"/>
                <a:sym typeface="Calibri"/>
              </a:rPr>
              <a:t>now</a:t>
            </a:r>
            <a:endParaRPr/>
          </a:p>
        </p:txBody>
      </p:sp>
      <p:pic>
        <p:nvPicPr>
          <p:cNvPr descr="http://www.airportparkingeu.com/img/europe.png" id="154" name="Google Shape;154;p7"/>
          <p:cNvPicPr preferRelativeResize="0"/>
          <p:nvPr/>
        </p:nvPicPr>
        <p:blipFill rotWithShape="1">
          <a:blip r:embed="rId3">
            <a:alphaModFix/>
          </a:blip>
          <a:srcRect b="0" l="0" r="0" t="0"/>
          <a:stretch/>
        </p:blipFill>
        <p:spPr>
          <a:xfrm rot="151159">
            <a:off x="577166" y="1521738"/>
            <a:ext cx="4396211" cy="4027943"/>
          </a:xfrm>
          <a:prstGeom prst="rect">
            <a:avLst/>
          </a:prstGeom>
          <a:noFill/>
          <a:ln>
            <a:noFill/>
          </a:ln>
        </p:spPr>
      </p:pic>
      <p:pic>
        <p:nvPicPr>
          <p:cNvPr descr="http://www.usa.siemens.com/ingenuity-for-life/html/images/infographics/map/bg_map.png" id="155" name="Google Shape;155;p7"/>
          <p:cNvPicPr preferRelativeResize="0"/>
          <p:nvPr/>
        </p:nvPicPr>
        <p:blipFill rotWithShape="1">
          <a:blip r:embed="rId4">
            <a:alphaModFix/>
          </a:blip>
          <a:srcRect b="0" l="0" r="0" t="0"/>
          <a:stretch/>
        </p:blipFill>
        <p:spPr>
          <a:xfrm rot="-577874">
            <a:off x="6985353" y="2152191"/>
            <a:ext cx="4764467" cy="3203735"/>
          </a:xfrm>
          <a:prstGeom prst="rect">
            <a:avLst/>
          </a:prstGeom>
          <a:noFill/>
          <a:ln>
            <a:noFill/>
          </a:ln>
        </p:spPr>
      </p:pic>
      <p:sp>
        <p:nvSpPr>
          <p:cNvPr id="156" name="Google Shape;156;p7"/>
          <p:cNvSpPr txBox="1"/>
          <p:nvPr/>
        </p:nvSpPr>
        <p:spPr>
          <a:xfrm>
            <a:off x="5081336" y="3207871"/>
            <a:ext cx="1319463" cy="132974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0000"/>
              <a:buFont typeface="Calibri"/>
              <a:buNone/>
            </a:pPr>
            <a:r>
              <a:rPr lang="en-US" sz="30000">
                <a:solidFill>
                  <a:schemeClr val="dk1"/>
                </a:solidFill>
                <a:latin typeface="Calibri"/>
                <a:ea typeface="Calibri"/>
                <a:cs typeface="Calibri"/>
                <a:sym typeface="Calibri"/>
              </a:rPr>
              <a:t>&gt;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descr="http://matt.might.net/articles/phd-school-in-pictures/images/PhDKnowledge.001.jpg" id="162" name="Google Shape;162;p8"/>
          <p:cNvPicPr preferRelativeResize="0"/>
          <p:nvPr/>
        </p:nvPicPr>
        <p:blipFill rotWithShape="1">
          <a:blip r:embed="rId3">
            <a:alphaModFix/>
          </a:blip>
          <a:srcRect b="0" l="0" r="0" t="0"/>
          <a:stretch/>
        </p:blipFill>
        <p:spPr>
          <a:xfrm>
            <a:off x="2214194" y="354254"/>
            <a:ext cx="7763611" cy="5822709"/>
          </a:xfrm>
          <a:prstGeom prst="rect">
            <a:avLst/>
          </a:prstGeom>
          <a:noFill/>
          <a:ln>
            <a:noFill/>
          </a:ln>
        </p:spPr>
      </p:pic>
      <p:sp>
        <p:nvSpPr>
          <p:cNvPr id="163" name="Google Shape;163;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64" name="Google Shape;164;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65" name="Google Shape;165;p8"/>
          <p:cNvPicPr preferRelativeResize="0"/>
          <p:nvPr/>
        </p:nvPicPr>
        <p:blipFill rotWithShape="1">
          <a:blip r:embed="rId4">
            <a:alphaModFix/>
          </a:blip>
          <a:srcRect b="40829" l="0" r="55000" t="9147"/>
          <a:stretch/>
        </p:blipFill>
        <p:spPr>
          <a:xfrm>
            <a:off x="-723900" y="-533401"/>
            <a:ext cx="13997939" cy="87487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9"/>
          <p:cNvSpPr txBox="1"/>
          <p:nvPr/>
        </p:nvSpPr>
        <p:spPr>
          <a:xfrm>
            <a:off x="838200" y="365125"/>
            <a:ext cx="103164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QS World University Rankings in Physics &amp; Astronomy</a:t>
            </a:r>
            <a:endParaRPr sz="4400">
              <a:solidFill>
                <a:schemeClr val="dk1"/>
              </a:solidFill>
              <a:latin typeface="Calibri"/>
              <a:ea typeface="Calibri"/>
              <a:cs typeface="Calibri"/>
              <a:sym typeface="Calibri"/>
            </a:endParaRPr>
          </a:p>
        </p:txBody>
      </p:sp>
      <p:sp>
        <p:nvSpPr>
          <p:cNvPr id="172" name="Google Shape;172;p9"/>
          <p:cNvSpPr txBox="1"/>
          <p:nvPr/>
        </p:nvSpPr>
        <p:spPr>
          <a:xfrm>
            <a:off x="312225" y="1743425"/>
            <a:ext cx="11664300" cy="4947300"/>
          </a:xfrm>
          <a:prstGeom prst="rect">
            <a:avLst/>
          </a:prstGeom>
          <a:noFill/>
          <a:ln>
            <a:noFill/>
          </a:ln>
        </p:spPr>
        <p:txBody>
          <a:bodyPr anchorCtr="0" anchor="t" bIns="45700" lIns="91425" spcFirstLastPara="1" rIns="91425" wrap="square" tIns="45700">
            <a:noAutofit/>
          </a:bodyPr>
          <a:lstStyle/>
          <a:p>
            <a:pPr indent="-514350" lvl="0" marL="514350" marR="0" rtl="0" algn="l">
              <a:lnSpc>
                <a:spcPct val="90000"/>
              </a:lnSpc>
              <a:spcBef>
                <a:spcPts val="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MIT</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Harvard</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Stanford</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U of Cambridge</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UC Berkeley</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U of Oxford</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Caltech</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Princeton</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U of Tokyo</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Swiss Federal Institute of Tech</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Imperial College London</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UChicago</a:t>
            </a:r>
            <a:endParaRPr sz="2800">
              <a:solidFill>
                <a:schemeClr val="dk1"/>
              </a:solidFill>
              <a:latin typeface="Calibri"/>
              <a:ea typeface="Calibri"/>
              <a:cs typeface="Calibri"/>
              <a:sym typeface="Calibri"/>
            </a:endParaRPr>
          </a:p>
          <a:p>
            <a:pPr indent="-514350" lvl="0" marL="514350" marR="0" rtl="0" algn="l">
              <a:lnSpc>
                <a:spcPct val="90000"/>
              </a:lnSpc>
              <a:spcBef>
                <a:spcPts val="100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LMU (Germany)</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EPFL (Switzerland)</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Techn. U of Munich</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NUS (Singapore)</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Kyoto U</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Yale</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Cornell</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UC Santa Barbara</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KIT (Germany)</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U of I (US)</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Tokyo IT</a:t>
            </a:r>
            <a:endParaRPr/>
          </a:p>
          <a:p>
            <a:pPr indent="-514350" lvl="0" marL="514350" marR="0" rtl="0" algn="l">
              <a:lnSpc>
                <a:spcPct val="90000"/>
              </a:lnSpc>
              <a:spcBef>
                <a:spcPts val="100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Ecole Polytechnique</a:t>
            </a:r>
            <a:endParaRPr sz="2800">
              <a:solidFill>
                <a:schemeClr val="dk1"/>
              </a:solidFill>
              <a:latin typeface="Calibri"/>
              <a:ea typeface="Calibri"/>
              <a:cs typeface="Calibri"/>
              <a:sym typeface="Calibri"/>
            </a:endParaRPr>
          </a:p>
          <a:p>
            <a:pPr indent="-514350" lvl="0" marL="514350" marR="0" rtl="0" algn="l">
              <a:lnSpc>
                <a:spcPct val="90000"/>
              </a:lnSpc>
              <a:spcBef>
                <a:spcPts val="100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Moscow State U</a:t>
            </a:r>
            <a:br>
              <a:rPr lang="en-US" sz="2800">
                <a:solidFill>
                  <a:schemeClr val="dk1"/>
                </a:solidFill>
                <a:latin typeface="Calibri"/>
                <a:ea typeface="Calibri"/>
                <a:cs typeface="Calibri"/>
                <a:sym typeface="Calibri"/>
              </a:rPr>
            </a:br>
            <a:endParaRPr sz="2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2016-12-29T02:57:05Z</dcterms:created>
  <dc:creator>Amy Huang</dc:creator>
</cp:coreProperties>
</file>